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1" r:id="rId5"/>
    <p:sldId id="262" r:id="rId6"/>
    <p:sldId id="265" r:id="rId7"/>
    <p:sldId id="269" r:id="rId8"/>
    <p:sldId id="266" r:id="rId9"/>
    <p:sldId id="272" r:id="rId10"/>
    <p:sldId id="267" r:id="rId11"/>
    <p:sldId id="264" r:id="rId12"/>
    <p:sldId id="263" r:id="rId13"/>
    <p:sldId id="268" r:id="rId14"/>
    <p:sldId id="258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2183C"/>
    <a:srgbClr val="002A6D"/>
    <a:srgbClr val="48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37561-C99F-4B77-9A7F-603DDC48CD9A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ABC0-E4F5-4A7C-AF3D-696D363928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160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8CF4-CB41-4203-96B9-F590BDB2437F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5C9A-AA5E-4152-BBDE-CBFB97810E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3566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5C9A-AA5E-4152-BBDE-CBFB97810E0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1125538"/>
            <a:ext cx="6769100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Titel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980729"/>
            <a:ext cx="8206680" cy="79208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82504" y="1988840"/>
            <a:ext cx="8209976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X </a:t>
            </a:r>
            <a:fld id="{8E0A4A29-9480-4104-A1C6-ADF448C5BE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54476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23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8196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628650" y="1916113"/>
            <a:ext cx="7886700" cy="439320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1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268413"/>
            <a:ext cx="813690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Sektionsoverskrift</a:t>
            </a:r>
          </a:p>
        </p:txBody>
      </p:sp>
    </p:spTree>
    <p:extLst>
      <p:ext uri="{BB962C8B-B14F-4D97-AF65-F5344CB8AC3E}">
        <p14:creationId xmlns:p14="http://schemas.microsoft.com/office/powerpoint/2010/main" val="22078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teks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1800" y="5229200"/>
            <a:ext cx="3639826" cy="1368152"/>
          </a:xfrm>
          <a:prstGeom prst="rect">
            <a:avLst/>
          </a:prstGeom>
        </p:spPr>
      </p:pic>
      <p:pic>
        <p:nvPicPr>
          <p:cNvPr id="14" name="Billede 13" descr="PP grafik.jpg"/>
          <p:cNvPicPr>
            <a:picLocks noChangeAspect="1"/>
          </p:cNvPicPr>
          <p:nvPr userDrawn="1"/>
        </p:nvPicPr>
        <p:blipFill rotWithShape="1">
          <a:blip r:embed="rId4" cstate="print"/>
          <a:srcRect l="27530" t="89899"/>
          <a:stretch/>
        </p:blipFill>
        <p:spPr>
          <a:xfrm>
            <a:off x="0" y="4183117"/>
            <a:ext cx="9144001" cy="470017"/>
          </a:xfrm>
          <a:prstGeom prst="rect">
            <a:avLst/>
          </a:prstGeom>
        </p:spPr>
      </p:pic>
      <p:sp>
        <p:nvSpPr>
          <p:cNvPr id="15" name="Tekstboks 14"/>
          <p:cNvSpPr txBox="1"/>
          <p:nvPr userDrawn="1"/>
        </p:nvSpPr>
        <p:spPr>
          <a:xfrm>
            <a:off x="0" y="40991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>
                <a:solidFill>
                  <a:schemeClr val="bg1"/>
                </a:solidFill>
                <a:latin typeface="Olsen-Regular" pitchFamily="2" charset="0"/>
              </a:rPr>
              <a:t>Nyborg -  Danmarks Riges Hjerte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PP grafik.jpg"/>
          <p:cNvPicPr>
            <a:picLocks noChangeAspect="1"/>
          </p:cNvPicPr>
          <p:nvPr userDrawn="1"/>
        </p:nvPicPr>
        <p:blipFill>
          <a:blip r:embed="rId5" cstate="print"/>
          <a:srcRect l="6223" t="13120" b="67616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8" name="Billede 7" descr="Logo_tekst_hvid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9512" y="116632"/>
            <a:ext cx="1080120" cy="405999"/>
          </a:xfrm>
          <a:prstGeom prst="rect">
            <a:avLst/>
          </a:prstGeom>
        </p:spPr>
      </p:pic>
      <p:sp>
        <p:nvSpPr>
          <p:cNvPr id="4" name="Tekstboks 3"/>
          <p:cNvSpPr txBox="1"/>
          <p:nvPr userDrawn="1"/>
        </p:nvSpPr>
        <p:spPr>
          <a:xfrm>
            <a:off x="-12052" y="13811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>
                <a:solidFill>
                  <a:schemeClr val="bg1"/>
                </a:solidFill>
                <a:latin typeface="Olsen-Regular" pitchFamily="2" charset="0"/>
              </a:rPr>
              <a:t>Nyborg -  Danmarks Riges Hjerte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4A29-9480-4104-A1C6-ADF448C5BE3A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titel 2"/>
          <p:cNvSpPr>
            <a:spLocks noGrp="1"/>
          </p:cNvSpPr>
          <p:nvPr>
            <p:ph type="title"/>
          </p:nvPr>
        </p:nvSpPr>
        <p:spPr>
          <a:xfrm>
            <a:off x="628650" y="872083"/>
            <a:ext cx="7886700" cy="81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8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teks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1800" y="5229200"/>
            <a:ext cx="3639826" cy="1368152"/>
          </a:xfrm>
          <a:prstGeom prst="rect">
            <a:avLst/>
          </a:prstGeom>
        </p:spPr>
      </p:pic>
      <p:pic>
        <p:nvPicPr>
          <p:cNvPr id="8" name="Billede 7" descr="PP grafik.jpg"/>
          <p:cNvPicPr>
            <a:picLocks noChangeAspect="1"/>
          </p:cNvPicPr>
          <p:nvPr userDrawn="1"/>
        </p:nvPicPr>
        <p:blipFill rotWithShape="1">
          <a:blip r:embed="rId4" cstate="print"/>
          <a:srcRect l="27530" t="4" b="-4"/>
          <a:stretch/>
        </p:blipFill>
        <p:spPr>
          <a:xfrm>
            <a:off x="0" y="0"/>
            <a:ext cx="9144001" cy="4653134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-34912" y="407707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>
                <a:solidFill>
                  <a:schemeClr val="bg1"/>
                </a:solidFill>
                <a:latin typeface="Olsen-Regular" pitchFamily="2" charset="0"/>
              </a:rPr>
              <a:t>Nyborg -  Danmarks Riges Hjerte</a:t>
            </a:r>
          </a:p>
        </p:txBody>
      </p:sp>
    </p:spTree>
    <p:extLst>
      <p:ext uri="{BB962C8B-B14F-4D97-AF65-F5344CB8AC3E}">
        <p14:creationId xmlns:p14="http://schemas.microsoft.com/office/powerpoint/2010/main" val="35260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7" b="11522"/>
          <a:stretch/>
        </p:blipFill>
        <p:spPr>
          <a:xfrm>
            <a:off x="0" y="0"/>
            <a:ext cx="9144000" cy="41937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981074"/>
            <a:ext cx="9144000" cy="2735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på </a:t>
            </a:r>
            <a:b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Management</a:t>
            </a:r>
            <a:b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juni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509EE-6EB2-FD74-2D4D-1AB8BD6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92088"/>
          </a:xfrm>
        </p:spPr>
        <p:txBody>
          <a:bodyPr>
            <a:normAutofit/>
          </a:bodyPr>
          <a:lstStyle/>
          <a:p>
            <a:r>
              <a:rPr lang="da-DK" sz="2800" b="1" dirty="0"/>
              <a:t>Principper for overførsel af personale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AF0C0E4-680A-D738-9145-CACA5503A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10</a:t>
            </a:fld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C1989E7-E21C-9478-9EE3-72F6F03667FD}"/>
              </a:ext>
            </a:extLst>
          </p:cNvPr>
          <p:cNvSpPr txBox="1"/>
          <p:nvPr/>
        </p:nvSpPr>
        <p:spPr>
          <a:xfrm>
            <a:off x="323528" y="1681413"/>
            <a:ext cx="59046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1400" b="1" dirty="0">
                <a:solidFill>
                  <a:srgbClr val="404040"/>
                </a:solidFill>
              </a:rPr>
              <a:t>Herunder bl.a.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Alle er sikret fortsat ansættelse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Den aktuelle løn bevares – dog med et forbehold om, at funktionstillæg for eksempelvis vagtordning eller lignende funktioner kan varsles til ophør, såfremt ordningen / funktionen ophører.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Der udfærdiges en plan for principper for fremtidig lønindplacering ved nyansættelser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Medarbejdere ansat på særlige vilkår (fleksjob, seniorjob, jobtræning/praktikanter) overføres på lige fod med alle andre medarbejdere til det nye center. Der vil blive taget hensyn til medarbejdere (fleks- og skånejob) med særlige behov, herunder vil bevillinger blive gennemgået af ledelsen med henblik på individuelle drøftelser med konkrete medarbejdere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Aktuelle grundlønsindplaceringer (teknisk servicemedarbejder / teknisk serviceleder) for den enkelte medarbejdere opretholdes fremadrettet men revurderes ved nyansættelser i forlængelse af løbende ophør af ansættelser over tid. Der kan dog ske ændringer i opgaveporteføljen uanset nuværende grundlønsindplacering og titel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rgbClr val="404040"/>
                </a:solidFill>
              </a:rPr>
              <a:t>Der sker inddragelse i etablering af ny TR/AMR og MED struktur, når det nye center er etableret 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83521A2-4D08-E387-29A5-A2AD2D57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36425"/>
            <a:ext cx="2846352" cy="431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ankeboble: sky 7">
            <a:extLst>
              <a:ext uri="{FF2B5EF4-FFF2-40B4-BE49-F238E27FC236}">
                <a16:creationId xmlns:a16="http://schemas.microsoft.com/office/drawing/2014/main" id="{F8372AA2-1CEC-FBF0-7137-E92835757CCE}"/>
              </a:ext>
            </a:extLst>
          </p:cNvPr>
          <p:cNvSpPr/>
          <p:nvPr/>
        </p:nvSpPr>
        <p:spPr bwMode="auto">
          <a:xfrm>
            <a:off x="7202328" y="1661421"/>
            <a:ext cx="1728192" cy="1218831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251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33C3E-F395-B4AC-F6B2-8A9FAD92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648072"/>
          </a:xfrm>
        </p:spPr>
        <p:txBody>
          <a:bodyPr>
            <a:normAutofit/>
          </a:bodyPr>
          <a:lstStyle/>
          <a:p>
            <a:r>
              <a:rPr lang="da-DK" sz="2800" b="1" dirty="0"/>
              <a:t>Ny med-struktur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6010A95-BA7E-C473-4AE5-3A8F57180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11</a:t>
            </a:fld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3384691-F57B-79F9-799E-2A15EF168A7B}"/>
              </a:ext>
            </a:extLst>
          </p:cNvPr>
          <p:cNvSpPr txBox="1"/>
          <p:nvPr/>
        </p:nvSpPr>
        <p:spPr>
          <a:xfrm>
            <a:off x="107504" y="2444115"/>
            <a:ext cx="5040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a-DK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Der 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etableres en ny MED-struktur dækkende personalet i den samlede ejendomsfunktion:</a:t>
            </a: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Teknisk Service</a:t>
            </a:r>
            <a:endParaRPr lang="da-D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dirty="0" err="1">
                <a:solidFill>
                  <a:srgbClr val="000000"/>
                </a:solidFill>
                <a:latin typeface="Arial" panose="020B0604020202020204" pitchFamily="34" charset="0"/>
              </a:rPr>
              <a:t>ServiceTeam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Ejendomme 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E0041F-1117-6B60-1275-6BF54C5D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54663"/>
            <a:ext cx="3096344" cy="428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ankeboble: sky 5">
            <a:extLst>
              <a:ext uri="{FF2B5EF4-FFF2-40B4-BE49-F238E27FC236}">
                <a16:creationId xmlns:a16="http://schemas.microsoft.com/office/drawing/2014/main" id="{9CF5DD2E-B6CD-A4EB-DF84-FF66B21F8F8F}"/>
              </a:ext>
            </a:extLst>
          </p:cNvPr>
          <p:cNvSpPr/>
          <p:nvPr/>
        </p:nvSpPr>
        <p:spPr bwMode="auto">
          <a:xfrm>
            <a:off x="6876256" y="1174543"/>
            <a:ext cx="1906538" cy="108012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72D612-61CA-C03D-7DA7-BDCA1AA86B0F}"/>
              </a:ext>
            </a:extLst>
          </p:cNvPr>
          <p:cNvSpPr/>
          <p:nvPr/>
        </p:nvSpPr>
        <p:spPr>
          <a:xfrm rot="1193317">
            <a:off x="5599573" y="3174285"/>
            <a:ext cx="2199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0" cap="none" spc="0" dirty="0">
                <a:ln w="0"/>
                <a:solidFill>
                  <a:schemeClr val="accent2"/>
                </a:solidFill>
                <a:effectLst/>
              </a:rPr>
              <a:t>udkast </a:t>
            </a:r>
          </a:p>
        </p:txBody>
      </p:sp>
    </p:spTree>
    <p:extLst>
      <p:ext uri="{BB962C8B-B14F-4D97-AF65-F5344CB8AC3E}">
        <p14:creationId xmlns:p14="http://schemas.microsoft.com/office/powerpoint/2010/main" val="91186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980728"/>
            <a:ext cx="7772400" cy="2592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for opmærksomheden</a:t>
            </a:r>
          </a:p>
          <a:p>
            <a:r>
              <a:rPr lang="da-D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værdsætter jeres tid og interesse.</a:t>
            </a:r>
          </a:p>
          <a:p>
            <a:endParaRPr lang="da-DK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I nogen spørgsmål?</a:t>
            </a:r>
          </a:p>
        </p:txBody>
      </p:sp>
    </p:spTree>
    <p:extLst>
      <p:ext uri="{BB962C8B-B14F-4D97-AF65-F5344CB8AC3E}">
        <p14:creationId xmlns:p14="http://schemas.microsoft.com/office/powerpoint/2010/main" val="90250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Velkommen ved chef for Teknik, Miljø og Erhverv </a:t>
            </a:r>
            <a:br>
              <a:rPr lang="da-DK" dirty="0">
                <a:solidFill>
                  <a:schemeClr val="tx2"/>
                </a:solidFill>
              </a:rPr>
            </a:br>
            <a:r>
              <a:rPr lang="da-DK" dirty="0">
                <a:solidFill>
                  <a:schemeClr val="tx2"/>
                </a:solidFill>
              </a:rPr>
              <a:t>Jacob Juhl Harberg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BB114-61B4-A66B-948A-2C8F3DB0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648072"/>
          </a:xfrm>
        </p:spPr>
        <p:txBody>
          <a:bodyPr>
            <a:normAutofit fontScale="90000"/>
          </a:bodyPr>
          <a:lstStyle/>
          <a:p>
            <a:br>
              <a:rPr lang="da-DK" sz="2700" b="1" dirty="0">
                <a:solidFill>
                  <a:schemeClr val="tx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da-DK" sz="3100" b="1" dirty="0">
                <a:solidFill>
                  <a:schemeClr val="tx1">
                    <a:lumMod val="50000"/>
                  </a:schemeClr>
                </a:solidFill>
              </a:rPr>
              <a:t>Gennemgang</a:t>
            </a:r>
            <a:r>
              <a:rPr lang="da-DK" sz="2700" b="1" dirty="0">
                <a:solidFill>
                  <a:schemeClr val="tx1">
                    <a:lumMod val="50000"/>
                  </a:schemeClr>
                </a:solidFill>
              </a:rPr>
              <a:t> af </a:t>
            </a:r>
            <a:r>
              <a:rPr lang="da-DK" sz="2700" b="1" dirty="0" err="1">
                <a:solidFill>
                  <a:schemeClr val="tx1">
                    <a:lumMod val="50000"/>
                  </a:schemeClr>
                </a:solidFill>
              </a:rPr>
              <a:t>princip-beslutninger</a:t>
            </a:r>
            <a:r>
              <a:rPr lang="da-DK" sz="2700" b="1" dirty="0">
                <a:solidFill>
                  <a:schemeClr val="tx1">
                    <a:lumMod val="50000"/>
                  </a:schemeClr>
                </a:solidFill>
              </a:rPr>
              <a:t> i foråret 2024</a:t>
            </a:r>
            <a:br>
              <a:rPr lang="da-DK" sz="4000" b="1" dirty="0">
                <a:solidFill>
                  <a:schemeClr val="tx1">
                    <a:lumMod val="50000"/>
                  </a:schemeClr>
                </a:solidFill>
              </a:rPr>
            </a:b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23BBDE7-E5E6-513B-9BDE-D1C1D2906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3</a:t>
            </a:fld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4CC783D-BD27-E878-5290-654575F6B64E}"/>
              </a:ext>
            </a:extLst>
          </p:cNvPr>
          <p:cNvSpPr txBox="1"/>
          <p:nvPr/>
        </p:nvSpPr>
        <p:spPr>
          <a:xfrm>
            <a:off x="395536" y="249289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Inddragelse af medarbejdere i den nye afdeling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Opgavesnit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Rammer for den økonomiske fordeling af midler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Distrikter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Samarbejdsmodel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kern="0" dirty="0"/>
              <a:t>Ny MED struktur</a:t>
            </a:r>
          </a:p>
          <a:p>
            <a:endParaRPr lang="da-DK" dirty="0"/>
          </a:p>
        </p:txBody>
      </p:sp>
      <p:pic>
        <p:nvPicPr>
          <p:cNvPr id="8" name="Billede 7" descr="Åbn vej til veje">
            <a:extLst>
              <a:ext uri="{FF2B5EF4-FFF2-40B4-BE49-F238E27FC236}">
                <a16:creationId xmlns:a16="http://schemas.microsoft.com/office/drawing/2014/main" id="{3D924048-1A29-2A3F-E1BB-D9C7A925C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708865" cy="3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6BFA452-0647-4312-E8BD-29CB1F91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16" y="1150952"/>
            <a:ext cx="4770396" cy="26082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1E3236-0F3B-397F-DFE8-8769665D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7091"/>
            <a:ext cx="7886700" cy="648072"/>
          </a:xfrm>
        </p:spPr>
        <p:txBody>
          <a:bodyPr>
            <a:norm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2800" b="1" dirty="0"/>
              <a:t>Vi vil skabe den bedste ejendomsafdeling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14C8044-8B4E-508B-C89B-DE11271E9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4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907FF35-0E27-8B38-B367-904DC8CE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99" y="4362205"/>
            <a:ext cx="1540551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737AC69-38EF-F3A0-6279-4EB212878680}"/>
              </a:ext>
            </a:extLst>
          </p:cNvPr>
          <p:cNvSpPr txBox="1"/>
          <p:nvPr/>
        </p:nvSpPr>
        <p:spPr>
          <a:xfrm>
            <a:off x="29568" y="2070602"/>
            <a:ext cx="47387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Ejendomsopgaverne: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Ansvaret for stort set alle drifts-og vedligeholdelsesopgaver samles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fælles ejendomsfunktion har ansvaret for at få ejendomsopgaverne udført – uanset om det skal ske via medarbejdernes tidsanvendelse eller via indkøb af eksterne/interne leverandører.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Serviceopgaverne udføres af ejendomsfunktionen baseret på samarbejdsaftaler, jf. afsnittet herom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Ansvaret for inventar (borde, stole, hvidevarer, kaffemaskiner mv.) forbliver et decentralt ansvar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vil få nye kollegaer, nogle er allerede startet. I efteråret forsætter opgaven med at gøre vores afdeling klar til de nye udfordringer.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9433ADD-0229-6BF5-66FB-9502B4EBB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096"/>
          <a:stretch/>
        </p:blipFill>
        <p:spPr>
          <a:xfrm>
            <a:off x="6300192" y="3642324"/>
            <a:ext cx="2484830" cy="1758480"/>
          </a:xfrm>
          <a:prstGeom prst="rect">
            <a:avLst/>
          </a:prstGeom>
        </p:spPr>
      </p:pic>
      <p:sp>
        <p:nvSpPr>
          <p:cNvPr id="8" name="Tankeboble: sky 7">
            <a:extLst>
              <a:ext uri="{FF2B5EF4-FFF2-40B4-BE49-F238E27FC236}">
                <a16:creationId xmlns:a16="http://schemas.microsoft.com/office/drawing/2014/main" id="{8B102741-6F7C-2C08-25DD-459B7EFF5254}"/>
              </a:ext>
            </a:extLst>
          </p:cNvPr>
          <p:cNvSpPr/>
          <p:nvPr/>
        </p:nvSpPr>
        <p:spPr bwMode="auto">
          <a:xfrm>
            <a:off x="5580112" y="4509120"/>
            <a:ext cx="1756575" cy="1335387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</a:t>
            </a:r>
            <a:r>
              <a:rPr lang="da-DK" sz="1400" b="1" kern="0" dirty="0">
                <a:solidFill>
                  <a:schemeClr val="tx2"/>
                </a:solidFill>
              </a:rPr>
              <a:t>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1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86D6BF-C886-E17F-2980-1D43DBBB7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5</a:t>
            </a:fld>
            <a:endParaRPr lang="da-DK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D7384E4C-F9E8-C647-0471-B0898AA662CD}"/>
              </a:ext>
            </a:extLst>
          </p:cNvPr>
          <p:cNvSpPr/>
          <p:nvPr/>
        </p:nvSpPr>
        <p:spPr>
          <a:xfrm>
            <a:off x="107503" y="709831"/>
            <a:ext cx="8802067" cy="10081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FC907D2-FB65-68E5-94F3-F7200BA3E281}"/>
              </a:ext>
            </a:extLst>
          </p:cNvPr>
          <p:cNvGrpSpPr/>
          <p:nvPr/>
        </p:nvGrpSpPr>
        <p:grpSpPr>
          <a:xfrm>
            <a:off x="612874" y="1992039"/>
            <a:ext cx="7766800" cy="4379800"/>
            <a:chOff x="724677" y="871205"/>
            <a:chExt cx="9463024" cy="4736691"/>
          </a:xfrm>
        </p:grpSpPr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B2CAB5E4-EBD8-375A-D4AA-3936C7E9E9EE}"/>
                </a:ext>
              </a:extLst>
            </p:cNvPr>
            <p:cNvSpPr/>
            <p:nvPr/>
          </p:nvSpPr>
          <p:spPr>
            <a:xfrm flipH="1">
              <a:off x="7125696" y="4278796"/>
              <a:ext cx="807309" cy="9494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9439"/>
                  </a:lnTo>
                  <a:lnTo>
                    <a:pt x="367271" y="949439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Kombinationstegning: figur 14">
              <a:extLst>
                <a:ext uri="{FF2B5EF4-FFF2-40B4-BE49-F238E27FC236}">
                  <a16:creationId xmlns:a16="http://schemas.microsoft.com/office/drawing/2014/main" id="{29489B92-4E7B-A388-2770-45365ED42224}"/>
                </a:ext>
              </a:extLst>
            </p:cNvPr>
            <p:cNvSpPr/>
            <p:nvPr/>
          </p:nvSpPr>
          <p:spPr>
            <a:xfrm>
              <a:off x="3563690" y="871205"/>
              <a:ext cx="3562006" cy="1031998"/>
            </a:xfrm>
            <a:custGeom>
              <a:avLst/>
              <a:gdLst>
                <a:gd name="connsiteX0" fmla="*/ 0 w 3562006"/>
                <a:gd name="connsiteY0" fmla="*/ 0 h 1031998"/>
                <a:gd name="connsiteX1" fmla="*/ 3562006 w 3562006"/>
                <a:gd name="connsiteY1" fmla="*/ 0 h 1031998"/>
                <a:gd name="connsiteX2" fmla="*/ 3562006 w 3562006"/>
                <a:gd name="connsiteY2" fmla="*/ 1031998 h 1031998"/>
                <a:gd name="connsiteX3" fmla="*/ 0 w 3562006"/>
                <a:gd name="connsiteY3" fmla="*/ 1031998 h 1031998"/>
                <a:gd name="connsiteX4" fmla="*/ 0 w 3562006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006" h="1031998">
                  <a:moveTo>
                    <a:pt x="0" y="0"/>
                  </a:moveTo>
                  <a:lnTo>
                    <a:pt x="3562006" y="0"/>
                  </a:lnTo>
                  <a:lnTo>
                    <a:pt x="3562006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kern="1200" dirty="0"/>
                <a:t>Ejendomme og Service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kern="1200" dirty="0"/>
                <a:t>Jytte Hansen</a:t>
              </a:r>
            </a:p>
          </p:txBody>
        </p:sp>
        <p:sp>
          <p:nvSpPr>
            <p:cNvPr id="16" name="Kombinationstegning: figur 15">
              <a:extLst>
                <a:ext uri="{FF2B5EF4-FFF2-40B4-BE49-F238E27FC236}">
                  <a16:creationId xmlns:a16="http://schemas.microsoft.com/office/drawing/2014/main" id="{1E109044-9038-20DB-8333-BB932EAF88F0}"/>
                </a:ext>
              </a:extLst>
            </p:cNvPr>
            <p:cNvSpPr/>
            <p:nvPr/>
          </p:nvSpPr>
          <p:spPr>
            <a:xfrm>
              <a:off x="732978" y="2770996"/>
              <a:ext cx="2887140" cy="1268886"/>
            </a:xfrm>
            <a:custGeom>
              <a:avLst/>
              <a:gdLst>
                <a:gd name="connsiteX0" fmla="*/ 0 w 2063997"/>
                <a:gd name="connsiteY0" fmla="*/ 0 h 1031998"/>
                <a:gd name="connsiteX1" fmla="*/ 2063997 w 2063997"/>
                <a:gd name="connsiteY1" fmla="*/ 0 h 1031998"/>
                <a:gd name="connsiteX2" fmla="*/ 2063997 w 2063997"/>
                <a:gd name="connsiteY2" fmla="*/ 1031998 h 1031998"/>
                <a:gd name="connsiteX3" fmla="*/ 0 w 2063997"/>
                <a:gd name="connsiteY3" fmla="*/ 1031998 h 1031998"/>
                <a:gd name="connsiteX4" fmla="*/ 0 w 2063997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97" h="1031998">
                  <a:moveTo>
                    <a:pt x="0" y="0"/>
                  </a:moveTo>
                  <a:lnTo>
                    <a:pt x="2063997" y="0"/>
                  </a:lnTo>
                  <a:lnTo>
                    <a:pt x="2063997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/>
                <a:t>Teknisk Service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/>
                <a:t>Leder Jan Mathiasen</a:t>
              </a:r>
            </a:p>
          </p:txBody>
        </p:sp>
        <p:sp>
          <p:nvSpPr>
            <p:cNvPr id="17" name="Kombinationstegning: figur 16">
              <a:extLst>
                <a:ext uri="{FF2B5EF4-FFF2-40B4-BE49-F238E27FC236}">
                  <a16:creationId xmlns:a16="http://schemas.microsoft.com/office/drawing/2014/main" id="{7C2A1945-CE25-0355-5AEE-FEC32D7EE83C}"/>
                </a:ext>
              </a:extLst>
            </p:cNvPr>
            <p:cNvSpPr/>
            <p:nvPr/>
          </p:nvSpPr>
          <p:spPr>
            <a:xfrm>
              <a:off x="724677" y="4211062"/>
              <a:ext cx="2887140" cy="1326501"/>
            </a:xfrm>
            <a:custGeom>
              <a:avLst/>
              <a:gdLst>
                <a:gd name="connsiteX0" fmla="*/ 0 w 2887140"/>
                <a:gd name="connsiteY0" fmla="*/ 0 h 1031998"/>
                <a:gd name="connsiteX1" fmla="*/ 2887140 w 2887140"/>
                <a:gd name="connsiteY1" fmla="*/ 0 h 1031998"/>
                <a:gd name="connsiteX2" fmla="*/ 2887140 w 2887140"/>
                <a:gd name="connsiteY2" fmla="*/ 1031998 h 1031998"/>
                <a:gd name="connsiteX3" fmla="*/ 0 w 2887140"/>
                <a:gd name="connsiteY3" fmla="*/ 1031998 h 1031998"/>
                <a:gd name="connsiteX4" fmla="*/ 0 w 2887140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140" h="1031998">
                  <a:moveTo>
                    <a:pt x="0" y="0"/>
                  </a:moveTo>
                  <a:lnTo>
                    <a:pt x="2887140" y="0"/>
                  </a:lnTo>
                  <a:lnTo>
                    <a:pt x="2887140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Når FM opstartes: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Medarbejdere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3 koordinatorer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ca. 46 T/S-personale</a:t>
              </a:r>
            </a:p>
          </p:txBody>
        </p:sp>
        <p:sp>
          <p:nvSpPr>
            <p:cNvPr id="18" name="Kombinationstegning: figur 17">
              <a:extLst>
                <a:ext uri="{FF2B5EF4-FFF2-40B4-BE49-F238E27FC236}">
                  <a16:creationId xmlns:a16="http://schemas.microsoft.com/office/drawing/2014/main" id="{C3EB078F-75CC-A0FB-50A1-3772F785569C}"/>
                </a:ext>
              </a:extLst>
            </p:cNvPr>
            <p:cNvSpPr/>
            <p:nvPr/>
          </p:nvSpPr>
          <p:spPr>
            <a:xfrm>
              <a:off x="4056623" y="2770995"/>
              <a:ext cx="2372429" cy="1268886"/>
            </a:xfrm>
            <a:custGeom>
              <a:avLst/>
              <a:gdLst>
                <a:gd name="connsiteX0" fmla="*/ 0 w 2063997"/>
                <a:gd name="connsiteY0" fmla="*/ 0 h 1031998"/>
                <a:gd name="connsiteX1" fmla="*/ 2063997 w 2063997"/>
                <a:gd name="connsiteY1" fmla="*/ 0 h 1031998"/>
                <a:gd name="connsiteX2" fmla="*/ 2063997 w 2063997"/>
                <a:gd name="connsiteY2" fmla="*/ 1031998 h 1031998"/>
                <a:gd name="connsiteX3" fmla="*/ 0 w 2063997"/>
                <a:gd name="connsiteY3" fmla="*/ 1031998 h 1031998"/>
                <a:gd name="connsiteX4" fmla="*/ 0 w 2063997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97" h="1031998">
                  <a:moveTo>
                    <a:pt x="0" y="0"/>
                  </a:moveTo>
                  <a:lnTo>
                    <a:pt x="2063997" y="0"/>
                  </a:lnTo>
                  <a:lnTo>
                    <a:pt x="2063997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/>
                <a:t>Ejendomme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/>
                <a:t>Leder Marcus Høg</a:t>
              </a:r>
              <a:r>
                <a:rPr lang="da-DK" sz="2000" kern="1200" dirty="0"/>
                <a:t> </a:t>
              </a:r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64609541-9979-6165-8455-A5A97C5387BD}"/>
                </a:ext>
              </a:extLst>
            </p:cNvPr>
            <p:cNvSpPr/>
            <p:nvPr/>
          </p:nvSpPr>
          <p:spPr>
            <a:xfrm>
              <a:off x="4066463" y="4211062"/>
              <a:ext cx="2372429" cy="1326501"/>
            </a:xfrm>
            <a:custGeom>
              <a:avLst/>
              <a:gdLst>
                <a:gd name="connsiteX0" fmla="*/ 0 w 2063997"/>
                <a:gd name="connsiteY0" fmla="*/ 0 h 1031998"/>
                <a:gd name="connsiteX1" fmla="*/ 2063997 w 2063997"/>
                <a:gd name="connsiteY1" fmla="*/ 0 h 1031998"/>
                <a:gd name="connsiteX2" fmla="*/ 2063997 w 2063997"/>
                <a:gd name="connsiteY2" fmla="*/ 1031998 h 1031998"/>
                <a:gd name="connsiteX3" fmla="*/ 0 w 2063997"/>
                <a:gd name="connsiteY3" fmla="*/ 1031998 h 1031998"/>
                <a:gd name="connsiteX4" fmla="*/ 0 w 2063997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97" h="1031998">
                  <a:moveTo>
                    <a:pt x="0" y="0"/>
                  </a:moveTo>
                  <a:lnTo>
                    <a:pt x="2063997" y="0"/>
                  </a:lnTo>
                  <a:lnTo>
                    <a:pt x="2063997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Medarbejdere: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7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+ 1 ny medarbejder pr. 01.09.2024</a:t>
              </a:r>
            </a:p>
          </p:txBody>
        </p:sp>
        <p:sp>
          <p:nvSpPr>
            <p:cNvPr id="20" name="Kombinationstegning: figur 19">
              <a:extLst>
                <a:ext uri="{FF2B5EF4-FFF2-40B4-BE49-F238E27FC236}">
                  <a16:creationId xmlns:a16="http://schemas.microsoft.com/office/drawing/2014/main" id="{75B1FDB0-8A27-F276-E9E6-A490E3273C82}"/>
                </a:ext>
              </a:extLst>
            </p:cNvPr>
            <p:cNvSpPr/>
            <p:nvPr/>
          </p:nvSpPr>
          <p:spPr>
            <a:xfrm>
              <a:off x="6741882" y="2785780"/>
              <a:ext cx="3445819" cy="1284141"/>
            </a:xfrm>
            <a:custGeom>
              <a:avLst/>
              <a:gdLst>
                <a:gd name="connsiteX0" fmla="*/ 0 w 2448479"/>
                <a:gd name="connsiteY0" fmla="*/ 0 h 1186974"/>
                <a:gd name="connsiteX1" fmla="*/ 2448479 w 2448479"/>
                <a:gd name="connsiteY1" fmla="*/ 0 h 1186974"/>
                <a:gd name="connsiteX2" fmla="*/ 2448479 w 2448479"/>
                <a:gd name="connsiteY2" fmla="*/ 1186974 h 1186974"/>
                <a:gd name="connsiteX3" fmla="*/ 0 w 2448479"/>
                <a:gd name="connsiteY3" fmla="*/ 1186974 h 1186974"/>
                <a:gd name="connsiteX4" fmla="*/ 0 w 2448479"/>
                <a:gd name="connsiteY4" fmla="*/ 0 h 11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479" h="1186974">
                  <a:moveTo>
                    <a:pt x="0" y="0"/>
                  </a:moveTo>
                  <a:lnTo>
                    <a:pt x="2448479" y="0"/>
                  </a:lnTo>
                  <a:lnTo>
                    <a:pt x="2448479" y="1186974"/>
                  </a:lnTo>
                  <a:lnTo>
                    <a:pt x="0" y="11869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1600" b="1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 err="1"/>
                <a:t>ServiceTeam</a:t>
              </a:r>
              <a:r>
                <a:rPr lang="da-DK" sz="1600" b="1" kern="1200" dirty="0"/>
                <a:t> + vaskeri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Teamleder Gitte Lydia Lind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Teamleder Mette Christesen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Teamleder Lise Lotte Egeskov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1400" kern="1200" dirty="0"/>
            </a:p>
          </p:txBody>
        </p:sp>
        <p:sp>
          <p:nvSpPr>
            <p:cNvPr id="21" name="Kombinationstegning: figur 20">
              <a:extLst>
                <a:ext uri="{FF2B5EF4-FFF2-40B4-BE49-F238E27FC236}">
                  <a16:creationId xmlns:a16="http://schemas.microsoft.com/office/drawing/2014/main" id="{7411D61A-5127-1D36-C008-235501C1734D}"/>
                </a:ext>
              </a:extLst>
            </p:cNvPr>
            <p:cNvSpPr/>
            <p:nvPr/>
          </p:nvSpPr>
          <p:spPr>
            <a:xfrm>
              <a:off x="6741884" y="4211062"/>
              <a:ext cx="3445817" cy="1396834"/>
            </a:xfrm>
            <a:custGeom>
              <a:avLst/>
              <a:gdLst>
                <a:gd name="connsiteX0" fmla="*/ 0 w 2063997"/>
                <a:gd name="connsiteY0" fmla="*/ 0 h 1031998"/>
                <a:gd name="connsiteX1" fmla="*/ 2063997 w 2063997"/>
                <a:gd name="connsiteY1" fmla="*/ 0 h 1031998"/>
                <a:gd name="connsiteX2" fmla="*/ 2063997 w 2063997"/>
                <a:gd name="connsiteY2" fmla="*/ 1031998 h 1031998"/>
                <a:gd name="connsiteX3" fmla="*/ 0 w 2063997"/>
                <a:gd name="connsiteY3" fmla="*/ 1031998 h 1031998"/>
                <a:gd name="connsiteX4" fmla="*/ 0 w 2063997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97" h="1031998">
                  <a:moveTo>
                    <a:pt x="0" y="0"/>
                  </a:moveTo>
                  <a:lnTo>
                    <a:pt x="2063997" y="0"/>
                  </a:lnTo>
                  <a:lnTo>
                    <a:pt x="2063997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Medarbejdere: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Specialist Helle Duemose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6 medarbejdere i vaskeri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/>
                <a:t>75 rengøringsassistenter</a:t>
              </a:r>
              <a:endParaRPr lang="da-DK" sz="1400" kern="1200" dirty="0"/>
            </a:p>
          </p:txBody>
        </p:sp>
        <p:sp>
          <p:nvSpPr>
            <p:cNvPr id="22" name="Kombinationstegning: figur 21">
              <a:extLst>
                <a:ext uri="{FF2B5EF4-FFF2-40B4-BE49-F238E27FC236}">
                  <a16:creationId xmlns:a16="http://schemas.microsoft.com/office/drawing/2014/main" id="{EB1741CF-23B0-108E-EFD7-1EBB726F44F4}"/>
                </a:ext>
              </a:extLst>
            </p:cNvPr>
            <p:cNvSpPr/>
            <p:nvPr/>
          </p:nvSpPr>
          <p:spPr>
            <a:xfrm>
              <a:off x="7236212" y="1589911"/>
              <a:ext cx="2063998" cy="1031998"/>
            </a:xfrm>
            <a:custGeom>
              <a:avLst/>
              <a:gdLst>
                <a:gd name="connsiteX0" fmla="*/ 0 w 2063997"/>
                <a:gd name="connsiteY0" fmla="*/ 0 h 1031998"/>
                <a:gd name="connsiteX1" fmla="*/ 2063997 w 2063997"/>
                <a:gd name="connsiteY1" fmla="*/ 0 h 1031998"/>
                <a:gd name="connsiteX2" fmla="*/ 2063997 w 2063997"/>
                <a:gd name="connsiteY2" fmla="*/ 1031998 h 1031998"/>
                <a:gd name="connsiteX3" fmla="*/ 0 w 2063997"/>
                <a:gd name="connsiteY3" fmla="*/ 1031998 h 1031998"/>
                <a:gd name="connsiteX4" fmla="*/ 0 w 2063997"/>
                <a:gd name="connsiteY4" fmla="*/ 0 h 103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997" h="1031998">
                  <a:moveTo>
                    <a:pt x="0" y="0"/>
                  </a:moveTo>
                  <a:lnTo>
                    <a:pt x="2063997" y="0"/>
                  </a:lnTo>
                  <a:lnTo>
                    <a:pt x="2063997" y="1031998"/>
                  </a:lnTo>
                  <a:lnTo>
                    <a:pt x="0" y="1031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b="1" kern="1200" dirty="0">
                  <a:solidFill>
                    <a:schemeClr val="tx1"/>
                  </a:solidFill>
                </a:rPr>
                <a:t>Stabsfunktion – ved FM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AB596BA0-3F3D-5494-0B52-4C8729D4D920}"/>
              </a:ext>
            </a:extLst>
          </p:cNvPr>
          <p:cNvSpPr/>
          <p:nvPr/>
        </p:nvSpPr>
        <p:spPr>
          <a:xfrm>
            <a:off x="107503" y="1728660"/>
            <a:ext cx="8802067" cy="48686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6F0D7405-437E-64FD-1D88-EED742F83D32}"/>
              </a:ext>
            </a:extLst>
          </p:cNvPr>
          <p:cNvCxnSpPr>
            <a:cxnSpLocks/>
          </p:cNvCxnSpPr>
          <p:nvPr/>
        </p:nvCxnSpPr>
        <p:spPr>
          <a:xfrm>
            <a:off x="1763688" y="4921967"/>
            <a:ext cx="0" cy="21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F71E48AA-4271-8AFD-AFA0-9EAE1125297F}"/>
              </a:ext>
            </a:extLst>
          </p:cNvPr>
          <p:cNvCxnSpPr>
            <a:cxnSpLocks/>
          </p:cNvCxnSpPr>
          <p:nvPr/>
        </p:nvCxnSpPr>
        <p:spPr>
          <a:xfrm>
            <a:off x="4251430" y="4881848"/>
            <a:ext cx="0" cy="21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E4C8B18-53BE-D66C-4015-E9D3EDEFD045}"/>
              </a:ext>
            </a:extLst>
          </p:cNvPr>
          <p:cNvCxnSpPr>
            <a:cxnSpLocks/>
          </p:cNvCxnSpPr>
          <p:nvPr/>
        </p:nvCxnSpPr>
        <p:spPr>
          <a:xfrm>
            <a:off x="6804248" y="4963719"/>
            <a:ext cx="0" cy="21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8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A66974F-FC5D-F389-9A87-002E3A03A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0" t="2789"/>
          <a:stretch/>
        </p:blipFill>
        <p:spPr>
          <a:xfrm>
            <a:off x="5580112" y="935710"/>
            <a:ext cx="3455235" cy="24009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31E34F-20E5-9EC7-E3EA-6D3EA196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94251"/>
            <a:ext cx="7886700" cy="648072"/>
          </a:xfrm>
        </p:spPr>
        <p:txBody>
          <a:bodyPr>
            <a:normAutofit/>
          </a:bodyPr>
          <a:lstStyle/>
          <a:p>
            <a:r>
              <a:rPr lang="da-DK" sz="2800" b="1" dirty="0"/>
              <a:t>Distriktsopbygning i TRE geografiske teams</a:t>
            </a:r>
            <a:endParaRPr lang="da-DK" sz="2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6FF8246-7D90-3978-D303-E95E0F130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6</a:t>
            </a:fld>
            <a:endParaRPr lang="da-DK"/>
          </a:p>
        </p:txBody>
      </p:sp>
      <p:sp>
        <p:nvSpPr>
          <p:cNvPr id="4" name="Tekstfelt 2">
            <a:extLst>
              <a:ext uri="{FF2B5EF4-FFF2-40B4-BE49-F238E27FC236}">
                <a16:creationId xmlns:a16="http://schemas.microsoft.com/office/drawing/2014/main" id="{DFF57724-0BD0-B341-3CE6-1918AAB05189}"/>
              </a:ext>
            </a:extLst>
          </p:cNvPr>
          <p:cNvSpPr txBox="1"/>
          <p:nvPr/>
        </p:nvSpPr>
        <p:spPr>
          <a:xfrm>
            <a:off x="323528" y="1193861"/>
            <a:ext cx="4610957" cy="57323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Alle ejendomme får tilknyttet teknisk service</a:t>
            </a:r>
          </a:p>
          <a:p>
            <a:endParaRPr lang="da-D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Kommunedækkende opgaveløsning vedr. specialopgaver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Decentral og lokal tilstedeværelse af teknisk servicepersonale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Mulighed for at hjælpe kolleger indenfor – og på tværs af - distrikterne ved spidsbelastninger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b="1" dirty="0"/>
              <a:t>3 lokale/geografiske distrikter er valgt nu. Vi er opmærksomme på, at behov og muligheder kan ændre sig over tid, og vi vil derfor løbende evaluere.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00" dirty="0"/>
              <a:t>Den konkrete fordeling af ejendomme og medarbejdere i de tre distrikter sker efter sommerferien på baggrund af kriterier som fx geografisk spredning, antal ejendomme, ejendomstyper, antal store ejendomme, antal personale der aktuelt er tilknyttet ejendommene mv.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8FE8B83-1710-8FE5-9C76-2273BE9E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64" y="3625131"/>
            <a:ext cx="23762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ankeboble: sky 6">
            <a:extLst>
              <a:ext uri="{FF2B5EF4-FFF2-40B4-BE49-F238E27FC236}">
                <a16:creationId xmlns:a16="http://schemas.microsoft.com/office/drawing/2014/main" id="{53DC935F-F72D-285A-E94E-D0F8F1232248}"/>
              </a:ext>
            </a:extLst>
          </p:cNvPr>
          <p:cNvSpPr/>
          <p:nvPr/>
        </p:nvSpPr>
        <p:spPr bwMode="auto">
          <a:xfrm>
            <a:off x="6804248" y="3933797"/>
            <a:ext cx="1711101" cy="1223549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100" kern="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05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86D6BF-C886-E17F-2980-1D43DBBB7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7</a:t>
            </a:fld>
            <a:endParaRPr lang="da-DK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D7384E4C-F9E8-C647-0471-B0898AA662CD}"/>
              </a:ext>
            </a:extLst>
          </p:cNvPr>
          <p:cNvSpPr/>
          <p:nvPr/>
        </p:nvSpPr>
        <p:spPr>
          <a:xfrm>
            <a:off x="107503" y="709831"/>
            <a:ext cx="8802067" cy="10081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596BA0-3F3D-5494-0B52-4C8729D4D920}"/>
              </a:ext>
            </a:extLst>
          </p:cNvPr>
          <p:cNvSpPr/>
          <p:nvPr/>
        </p:nvSpPr>
        <p:spPr>
          <a:xfrm>
            <a:off x="107503" y="1728660"/>
            <a:ext cx="8802067" cy="48686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A9B73F4-3F6D-708C-538A-A771985C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2" y="1715113"/>
            <a:ext cx="8514034" cy="792088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Hvorfor har det været vigtigt at bruge meget tid på principper og aftaler?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455DF6A-72C4-159E-EDB2-B321BF7E4515}"/>
              </a:ext>
            </a:extLst>
          </p:cNvPr>
          <p:cNvSpPr txBox="1"/>
          <p:nvPr/>
        </p:nvSpPr>
        <p:spPr>
          <a:xfrm>
            <a:off x="764120" y="256490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Først: ”Vi bygger et hus”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Derefter indretter vi det:  ruminddeling, farve på vægge mv. 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Netop denne indretning skal vi lave sammen med jer. Vi starter efter sommerferien, hvor I vil blive inddraget, vi skal ud og se distrikterne og sammen planlægge opstarten.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FOA inddrages selvfølgelig der hvor det giver mening.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Vi skal have arbejdsgrupper og sammen drøfte mange ting bl.a.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C08E87C-7CAC-686F-B551-BDE9AE7CA46C}"/>
              </a:ext>
            </a:extLst>
          </p:cNvPr>
          <p:cNvSpPr txBox="1"/>
          <p:nvPr/>
        </p:nvSpPr>
        <p:spPr>
          <a:xfrm>
            <a:off x="764120" y="5160944"/>
            <a:ext cx="323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Arbejdstøj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Biler, hvad er behovet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Mødetider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6B34DAF-90B0-A5E1-C8E4-9EBB9AAA5389}"/>
              </a:ext>
            </a:extLst>
          </p:cNvPr>
          <p:cNvSpPr txBox="1"/>
          <p:nvPr/>
        </p:nvSpPr>
        <p:spPr>
          <a:xfrm>
            <a:off x="4860032" y="5150227"/>
            <a:ext cx="303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Arbejdsprocesser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overblik over værktøj og maskiner m.m.</a:t>
            </a:r>
          </a:p>
        </p:txBody>
      </p:sp>
    </p:spTree>
    <p:extLst>
      <p:ext uri="{BB962C8B-B14F-4D97-AF65-F5344CB8AC3E}">
        <p14:creationId xmlns:p14="http://schemas.microsoft.com/office/powerpoint/2010/main" val="383317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A427D-EA5C-E8CE-CB3B-3BF8C34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20080"/>
          </a:xfrm>
        </p:spPr>
        <p:txBody>
          <a:bodyPr>
            <a:normAutofit/>
          </a:bodyPr>
          <a:lstStyle/>
          <a:p>
            <a:r>
              <a:rPr lang="da-DK" sz="2800" b="1" dirty="0"/>
              <a:t>Principper for samarbejdsaftaler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93A0BF4-95BF-FD09-D0EE-DC81D4D62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8</a:t>
            </a:fld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B1E7DD2-55E7-26F9-8BBB-3BFF37A85F84}"/>
              </a:ext>
            </a:extLst>
          </p:cNvPr>
          <p:cNvSpPr txBox="1"/>
          <p:nvPr/>
        </p:nvSpPr>
        <p:spPr>
          <a:xfrm>
            <a:off x="107504" y="1789802"/>
            <a:ext cx="6097554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Clr>
                <a:srgbClr val="404040"/>
              </a:buClr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Samarbejdsmodellen indebærer, at de ejendomsfaglige opgaver på kommunens ejendomme i højere grad baseres på vedligeholdelses-, drifts- og plejeplaner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Clr>
                <a:srgbClr val="404040"/>
              </a:buClr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Samarbejdsmodellen indebærer også, at de serviceopgaver, som mange af de tekniske servicemedarbejdere i dag løser, fremadrettet også vil skulle varetages af den nye fælles ejendomsfunktion. </a:t>
            </a:r>
            <a:endParaRPr lang="da-DK" sz="1800" dirty="0">
              <a:solidFill>
                <a:srgbClr val="40404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Clr>
                <a:srgbClr val="404040"/>
              </a:buClr>
              <a:buFont typeface="Symbol" panose="05050102010706020507" pitchFamily="18" charset="2"/>
              <a:buChar char=""/>
            </a:pPr>
            <a:r>
              <a:rPr lang="da-DK" sz="18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Rammerne for udførelsen af serviceopgaverne indarbejdes i samarbejdsaftaler mellem den fælles ejendomsfunktion og </a:t>
            </a:r>
            <a:r>
              <a:rPr lang="da-DK" dirty="0">
                <a:solidFill>
                  <a:srgbClr val="404040"/>
                </a:solidFill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skoler, institutioner mv. </a:t>
            </a:r>
            <a:r>
              <a:rPr lang="da-DK" sz="18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på en måde, så der lægges op til et tillidsbaseret, fleksibelt og </a:t>
            </a:r>
            <a:r>
              <a:rPr lang="da-DK" dirty="0">
                <a:solidFill>
                  <a:srgbClr val="404040"/>
                </a:solidFill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fornuftigt</a:t>
            </a:r>
            <a:r>
              <a:rPr lang="da-DK" sz="18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samarbejde omkring serviceopgaverne.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8586DCE-3685-D93A-F064-BE617D95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058" y="2106052"/>
            <a:ext cx="2844946" cy="4045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ankeboble: sky 5">
            <a:extLst>
              <a:ext uri="{FF2B5EF4-FFF2-40B4-BE49-F238E27FC236}">
                <a16:creationId xmlns:a16="http://schemas.microsoft.com/office/drawing/2014/main" id="{BEEB52E8-45C5-A34B-5774-60C48B9623A4}"/>
              </a:ext>
            </a:extLst>
          </p:cNvPr>
          <p:cNvSpPr/>
          <p:nvPr/>
        </p:nvSpPr>
        <p:spPr bwMode="auto">
          <a:xfrm>
            <a:off x="7020272" y="1565992"/>
            <a:ext cx="1896626" cy="108012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552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458CB-E82A-1966-D8C5-FAADD63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720080"/>
          </a:xfrm>
        </p:spPr>
        <p:txBody>
          <a:bodyPr>
            <a:normAutofit/>
          </a:bodyPr>
          <a:lstStyle/>
          <a:p>
            <a:r>
              <a:rPr lang="da-DK" sz="2800" b="1" dirty="0"/>
              <a:t>Principper for samling af økonomien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69E4A89-ED01-4B23-44D5-7CA2C22D5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4A29-9480-4104-A1C6-ADF448C5BE3A}" type="slidenum">
              <a:rPr lang="da-DK" smtClean="0"/>
              <a:t>9</a:t>
            </a:fld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F450F65-368F-2C6C-5B2A-74A42C543467}"/>
              </a:ext>
            </a:extLst>
          </p:cNvPr>
          <p:cNvSpPr txBox="1"/>
          <p:nvPr/>
        </p:nvSpPr>
        <p:spPr>
          <a:xfrm>
            <a:off x="107504" y="1700808"/>
            <a:ext cx="654178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Rammer for den økonomiske fordeling af midlet, herunder bl.a.</a:t>
            </a:r>
          </a:p>
          <a:p>
            <a:endParaRPr lang="da-D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Budgetoverførslen baseres i udgangspunktet på en opgørelse af de enkelte institutioners faktisk afholdte udgifter til ejendomsdrift i 2021, 2022 og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områder uden for selvstyre (energikonti, forsikringer og basisrengøring fra Serviceteam) overføres budgetbeløb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lønudgifterne tages udgangspunkt i de konkrete lønudgifter, for de medarbejdere, der organisatorisk overgår til den nye ejendomsfunktion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Budgetoverførslen sker med virkning fra Budget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da-DK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arbejder på at </a:t>
            </a:r>
            <a:r>
              <a:rPr lang="da-DK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lægge et mindre beløb ud til de forskellige distrikter til mindre vedligeholdelsesopgaver for ikke at gøre arbejdsgangen for tung.</a:t>
            </a:r>
          </a:p>
          <a:p>
            <a:endParaRPr lang="da-DK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5FC6F14-0721-4C63-CBC1-5B708ED3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15" y="2492896"/>
            <a:ext cx="2231384" cy="374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ankeboble: sky 6">
            <a:extLst>
              <a:ext uri="{FF2B5EF4-FFF2-40B4-BE49-F238E27FC236}">
                <a16:creationId xmlns:a16="http://schemas.microsoft.com/office/drawing/2014/main" id="{F3A54128-81E4-5CA5-631F-9E9F61541D45}"/>
              </a:ext>
            </a:extLst>
          </p:cNvPr>
          <p:cNvSpPr/>
          <p:nvPr/>
        </p:nvSpPr>
        <p:spPr bwMode="auto">
          <a:xfrm>
            <a:off x="7184867" y="1837895"/>
            <a:ext cx="1741826" cy="108012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b="1" kern="0" dirty="0">
                <a:solidFill>
                  <a:srgbClr val="FF0000"/>
                </a:solidFill>
              </a:rPr>
              <a:t>Beslutningen kan findes på intranettet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noProof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84954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ed billede og slogan-mkho.potx" id="{7C6A7BF9-7A7C-4837-90D1-35792EE91E17}" vid="{63FBBC07-50CC-4F7A-81B8-8D97442C1F9D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ed billede og slogan-mkho.potx" id="{7C6A7BF9-7A7C-4837-90D1-35792EE91E17}" vid="{7E98812C-677C-480F-9028-F5F28BDC5111}"/>
    </a:ext>
  </a:extLst>
</a:theme>
</file>

<file path=ppt/theme/theme3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ed billede og slogan-mkho.potx" id="{7C6A7BF9-7A7C-4837-90D1-35792EE91E17}" vid="{5FEB6CD9-AA11-49F3-8FEC-9BD0C310D04B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powerpoint-med-billede-og-slogan-nov17</Template>
  <TotalTime>253</TotalTime>
  <Words>885</Words>
  <Application>Microsoft Office PowerPoint</Application>
  <PresentationFormat>Skærmshow (4:3)</PresentationFormat>
  <Paragraphs>117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22" baseType="lpstr">
      <vt:lpstr>Arial</vt:lpstr>
      <vt:lpstr>Calibri</vt:lpstr>
      <vt:lpstr>Leelawadee</vt:lpstr>
      <vt:lpstr>Olsen-Regular</vt:lpstr>
      <vt:lpstr>Symbol</vt:lpstr>
      <vt:lpstr>Trebuchet MS</vt:lpstr>
      <vt:lpstr>Wingdings</vt:lpstr>
      <vt:lpstr>Kontortema</vt:lpstr>
      <vt:lpstr>Brugerdefineret design</vt:lpstr>
      <vt:lpstr>1_Brugerdefineret design</vt:lpstr>
      <vt:lpstr>Status på  Facility Management 19. juni 2024</vt:lpstr>
      <vt:lpstr>Velkommen ved chef for Teknik, Miljø og Erhverv  Jacob Juhl Harberg</vt:lpstr>
      <vt:lpstr> Gennemgang af princip-beslutninger i foråret 2024 </vt:lpstr>
      <vt:lpstr>Vi vil skabe den bedste ejendomsafdeling</vt:lpstr>
      <vt:lpstr>PowerPoint-præsentation</vt:lpstr>
      <vt:lpstr>Distriktsopbygning i TRE geografiske teams</vt:lpstr>
      <vt:lpstr>Hvorfor har det været vigtigt at bruge meget tid på principper og aftaler?</vt:lpstr>
      <vt:lpstr>Principper for samarbejdsaftaler</vt:lpstr>
      <vt:lpstr>Principper for samling af økonomien</vt:lpstr>
      <vt:lpstr>Principper for overførsel af personale</vt:lpstr>
      <vt:lpstr>Ny med-struktur</vt:lpstr>
      <vt:lpstr>PowerPoint-præsentation</vt:lpstr>
    </vt:vector>
  </TitlesOfParts>
  <Company>Nyborg Kommune Office 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på Facility Management 19. juni 2024</dc:title>
  <dc:creator>Lene Dahlstrøm</dc:creator>
  <cp:lastModifiedBy>Katrine Pedersen</cp:lastModifiedBy>
  <cp:revision>10</cp:revision>
  <dcterms:created xsi:type="dcterms:W3CDTF">2024-06-13T06:29:26Z</dcterms:created>
  <dcterms:modified xsi:type="dcterms:W3CDTF">2024-06-19T13:11:58Z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MetadataId">
    <vt:lpwstr>8c080fc2-b920-47b0-9838-6720e35cf55f</vt:lpwstr>
  </property>
  <property fmtid="{D5CDD505-2E9C-101B-9397-08002B2CF9AE}" pid="3" name="DocumentNumber">
    <vt:lpwstr>D2024-119154</vt:lpwstr>
  </property>
  <property fmtid="{D5CDD505-2E9C-101B-9397-08002B2CF9AE}" pid="4" name="DocumentContentId">
    <vt:lpwstr>8c080fc2-b920-47b0-9838-6720e35cf55f</vt:lpwstr>
  </property>
</Properties>
</file>