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0"/>
  </p:notesMasterIdLst>
  <p:sldIdLst>
    <p:sldId id="272" r:id="rId2"/>
    <p:sldId id="257" r:id="rId3"/>
    <p:sldId id="261" r:id="rId4"/>
    <p:sldId id="265" r:id="rId5"/>
    <p:sldId id="266" r:id="rId6"/>
    <p:sldId id="269" r:id="rId7"/>
    <p:sldId id="270" r:id="rId8"/>
    <p:sldId id="271" r:id="rId9"/>
  </p:sldIdLst>
  <p:sldSz cx="12192000" cy="6858000"/>
  <p:notesSz cx="6858000" cy="9144000"/>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888D"/>
    <a:srgbClr val="138338"/>
    <a:srgbClr val="17A345"/>
    <a:srgbClr val="CE003D"/>
    <a:srgbClr val="FFA7C0"/>
    <a:srgbClr val="00447A"/>
    <a:srgbClr val="ACC0D1"/>
    <a:srgbClr val="F5F5F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emlayout 2 - Markerin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562" autoAdjust="0"/>
    <p:restoredTop sz="94660"/>
  </p:normalViewPr>
  <p:slideViewPr>
    <p:cSldViewPr snapToGrid="0">
      <p:cViewPr varScale="1">
        <p:scale>
          <a:sx n="112" d="100"/>
          <a:sy n="112" d="100"/>
        </p:scale>
        <p:origin x="336" y="-42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sidehove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a-DK"/>
          </a:p>
        </p:txBody>
      </p:sp>
      <p:sp>
        <p:nvSpPr>
          <p:cNvPr id="3" name="Pladsholder til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040D183-16C1-4320-90D2-270B888F5655}" type="datetimeFigureOut">
              <a:rPr lang="da-DK" smtClean="0"/>
              <a:t>07-07-2025</a:t>
            </a:fld>
            <a:endParaRPr lang="da-DK"/>
          </a:p>
        </p:txBody>
      </p:sp>
      <p:sp>
        <p:nvSpPr>
          <p:cNvPr id="4" name="Pladsholder til slidebille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a-DK"/>
          </a:p>
        </p:txBody>
      </p:sp>
      <p:sp>
        <p:nvSpPr>
          <p:cNvPr id="5" name="Pladsholder til no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a-DK"/>
              <a:t>Klik for at redigere i master</a:t>
            </a:r>
          </a:p>
          <a:p>
            <a:pPr lvl="1"/>
            <a:r>
              <a:rPr lang="da-DK"/>
              <a:t>Andet niveau</a:t>
            </a:r>
          </a:p>
          <a:p>
            <a:pPr lvl="2"/>
            <a:r>
              <a:rPr lang="da-DK"/>
              <a:t>Tredje niveau</a:t>
            </a:r>
          </a:p>
          <a:p>
            <a:pPr lvl="3"/>
            <a:r>
              <a:rPr lang="da-DK"/>
              <a:t>Fjerde niveau</a:t>
            </a:r>
          </a:p>
          <a:p>
            <a:pPr lvl="4"/>
            <a:r>
              <a:rPr lang="da-DK"/>
              <a:t>Femte niveau</a:t>
            </a:r>
          </a:p>
        </p:txBody>
      </p:sp>
      <p:sp>
        <p:nvSpPr>
          <p:cNvPr id="6" name="Pladsholder til sidefod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a-DK"/>
          </a:p>
        </p:txBody>
      </p:sp>
      <p:sp>
        <p:nvSpPr>
          <p:cNvPr id="7" name="Pladsholder til sli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186AC67-366F-4BF5-B902-A5E87D04CEDE}" type="slidenum">
              <a:rPr lang="da-DK" smtClean="0"/>
              <a:t>‹nr.›</a:t>
            </a:fld>
            <a:endParaRPr lang="da-DK"/>
          </a:p>
        </p:txBody>
      </p:sp>
    </p:spTree>
    <p:extLst>
      <p:ext uri="{BB962C8B-B14F-4D97-AF65-F5344CB8AC3E}">
        <p14:creationId xmlns:p14="http://schemas.microsoft.com/office/powerpoint/2010/main" val="11084211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a:p>
        </p:txBody>
      </p:sp>
      <p:sp>
        <p:nvSpPr>
          <p:cNvPr id="4" name="Pladsholder til slidenummer 3"/>
          <p:cNvSpPr>
            <a:spLocks noGrp="1"/>
          </p:cNvSpPr>
          <p:nvPr>
            <p:ph type="sldNum" sz="quarter" idx="10"/>
          </p:nvPr>
        </p:nvSpPr>
        <p:spPr/>
        <p:txBody>
          <a:bodyPr/>
          <a:lstStyle/>
          <a:p>
            <a:fld id="{B186AC67-366F-4BF5-B902-A5E87D04CEDE}" type="slidenum">
              <a:rPr lang="da-DK" smtClean="0"/>
              <a:t>2</a:t>
            </a:fld>
            <a:endParaRPr lang="da-DK"/>
          </a:p>
        </p:txBody>
      </p:sp>
    </p:spTree>
    <p:extLst>
      <p:ext uri="{BB962C8B-B14F-4D97-AF65-F5344CB8AC3E}">
        <p14:creationId xmlns:p14="http://schemas.microsoft.com/office/powerpoint/2010/main" val="145581826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5D7DAC-6B76-4DB3-8D30-6E2933ABE543}"/>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5037B664-A03A-466E-9810-58BE62BFEB5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1C77514D-9072-434B-B452-3FF414CCC63B}"/>
              </a:ext>
            </a:extLst>
          </p:cNvPr>
          <p:cNvSpPr>
            <a:spLocks noGrp="1"/>
          </p:cNvSpPr>
          <p:nvPr>
            <p:ph type="dt" sz="half" idx="10"/>
          </p:nvPr>
        </p:nvSpPr>
        <p:spPr/>
        <p:txBody>
          <a:bodyPr/>
          <a:lstStyle/>
          <a:p>
            <a:fld id="{FB55DAE2-4AD0-415C-9F54-4F0194A74B6D}" type="datetime1">
              <a:rPr lang="da-DK" smtClean="0"/>
              <a:t>07-07-2025</a:t>
            </a:fld>
            <a:endParaRPr lang="da-DK"/>
          </a:p>
        </p:txBody>
      </p:sp>
      <p:sp>
        <p:nvSpPr>
          <p:cNvPr id="5" name="Pladsholder til sidefod 4">
            <a:extLst>
              <a:ext uri="{FF2B5EF4-FFF2-40B4-BE49-F238E27FC236}">
                <a16:creationId xmlns:a16="http://schemas.microsoft.com/office/drawing/2014/main" id="{D2FB6814-1AAE-4F7C-A74C-AE66F4F01EA6}"/>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CEA49C49-3139-4E0F-A3B2-5694FE985551}"/>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2006560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606359A-E931-450E-BEAA-FCD086AC7BE6}"/>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50ECECEE-6765-4F90-8256-29E1EC7A95F4}"/>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0E3742E-1D55-4F6C-B3A2-65CD6AC4CA89}"/>
              </a:ext>
            </a:extLst>
          </p:cNvPr>
          <p:cNvSpPr>
            <a:spLocks noGrp="1"/>
          </p:cNvSpPr>
          <p:nvPr>
            <p:ph type="dt" sz="half" idx="10"/>
          </p:nvPr>
        </p:nvSpPr>
        <p:spPr/>
        <p:txBody>
          <a:bodyPr/>
          <a:lstStyle/>
          <a:p>
            <a:fld id="{65C29AC2-897E-44D1-8E9C-D32DF859D0E9}" type="datetime1">
              <a:rPr lang="da-DK" smtClean="0"/>
              <a:t>07-07-2025</a:t>
            </a:fld>
            <a:endParaRPr lang="da-DK"/>
          </a:p>
        </p:txBody>
      </p:sp>
      <p:sp>
        <p:nvSpPr>
          <p:cNvPr id="5" name="Pladsholder til sidefod 4">
            <a:extLst>
              <a:ext uri="{FF2B5EF4-FFF2-40B4-BE49-F238E27FC236}">
                <a16:creationId xmlns:a16="http://schemas.microsoft.com/office/drawing/2014/main" id="{8C9FCCA9-EE54-4459-B342-E4B55F778C8C}"/>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E208472-29D0-42E4-BCF3-87FDC6C6D2BB}"/>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24062779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2CAB3803-0ED4-4365-893F-7DBAF27FB601}"/>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7E3E3FB1-DA72-429D-A411-CA8365CFF017}"/>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CAD9D41-1D89-4FB3-B643-2309E088BA3B}"/>
              </a:ext>
            </a:extLst>
          </p:cNvPr>
          <p:cNvSpPr>
            <a:spLocks noGrp="1"/>
          </p:cNvSpPr>
          <p:nvPr>
            <p:ph type="dt" sz="half" idx="10"/>
          </p:nvPr>
        </p:nvSpPr>
        <p:spPr/>
        <p:txBody>
          <a:bodyPr/>
          <a:lstStyle/>
          <a:p>
            <a:fld id="{58A03953-9F29-43B8-AACD-8BE51FB4FD0F}" type="datetime1">
              <a:rPr lang="da-DK" smtClean="0"/>
              <a:t>07-07-2025</a:t>
            </a:fld>
            <a:endParaRPr lang="da-DK"/>
          </a:p>
        </p:txBody>
      </p:sp>
      <p:sp>
        <p:nvSpPr>
          <p:cNvPr id="5" name="Pladsholder til sidefod 4">
            <a:extLst>
              <a:ext uri="{FF2B5EF4-FFF2-40B4-BE49-F238E27FC236}">
                <a16:creationId xmlns:a16="http://schemas.microsoft.com/office/drawing/2014/main" id="{8AB984CB-6C8A-4024-803B-167DACEBD88D}"/>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19970D95-D330-4BBE-8C8B-B70429B31215}"/>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38500797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B08B158-61DD-4453-A1C4-395CADF52D54}"/>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1B1D8DC2-9575-4F5A-B135-B8518653B4F9}"/>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0CD112A7-34DD-4E9B-A6DE-2A20C0D48A06}"/>
              </a:ext>
            </a:extLst>
          </p:cNvPr>
          <p:cNvSpPr>
            <a:spLocks noGrp="1"/>
          </p:cNvSpPr>
          <p:nvPr>
            <p:ph type="dt" sz="half" idx="10"/>
          </p:nvPr>
        </p:nvSpPr>
        <p:spPr/>
        <p:txBody>
          <a:bodyPr/>
          <a:lstStyle/>
          <a:p>
            <a:fld id="{397D0A8E-ACDC-41C8-ABD0-0A3662004902}" type="datetime1">
              <a:rPr lang="da-DK" smtClean="0"/>
              <a:t>07-07-2025</a:t>
            </a:fld>
            <a:endParaRPr lang="da-DK"/>
          </a:p>
        </p:txBody>
      </p:sp>
      <p:sp>
        <p:nvSpPr>
          <p:cNvPr id="5" name="Pladsholder til sidefod 4">
            <a:extLst>
              <a:ext uri="{FF2B5EF4-FFF2-40B4-BE49-F238E27FC236}">
                <a16:creationId xmlns:a16="http://schemas.microsoft.com/office/drawing/2014/main" id="{C3455930-C2C3-4DFC-8919-DB409B4EEEF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5CE1EC64-0062-4726-B6ED-BF670183B9CC}"/>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1441888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31A8BC3-E47C-4DD4-939C-D4894EABD8A7}"/>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93CFE3C1-7A6F-4CD1-8E34-627916DEB4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C0490449-2934-4C42-9AD9-0FEE79D16A25}"/>
              </a:ext>
            </a:extLst>
          </p:cNvPr>
          <p:cNvSpPr>
            <a:spLocks noGrp="1"/>
          </p:cNvSpPr>
          <p:nvPr>
            <p:ph type="dt" sz="half" idx="10"/>
          </p:nvPr>
        </p:nvSpPr>
        <p:spPr/>
        <p:txBody>
          <a:bodyPr/>
          <a:lstStyle/>
          <a:p>
            <a:fld id="{0CA04C38-14DA-46B5-8309-2C7BE26C1ED5}" type="datetime1">
              <a:rPr lang="da-DK" smtClean="0"/>
              <a:t>07-07-2025</a:t>
            </a:fld>
            <a:endParaRPr lang="da-DK"/>
          </a:p>
        </p:txBody>
      </p:sp>
      <p:sp>
        <p:nvSpPr>
          <p:cNvPr id="5" name="Pladsholder til sidefod 4">
            <a:extLst>
              <a:ext uri="{FF2B5EF4-FFF2-40B4-BE49-F238E27FC236}">
                <a16:creationId xmlns:a16="http://schemas.microsoft.com/office/drawing/2014/main" id="{AC67210E-B11C-44B1-AA5E-F225F25F9ADE}"/>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88B029CF-4D9D-4510-B3F4-72ABAA4C9EDC}"/>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41253254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5300516-CC3D-40AB-B659-CDB6C71B9B42}"/>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47D52B63-6BB0-4878-9300-5EB5D989137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0EBEC64D-8BB4-463F-A256-C43A159E73ED}"/>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8675DC37-DC28-4826-AF43-221FD3B61CF4}"/>
              </a:ext>
            </a:extLst>
          </p:cNvPr>
          <p:cNvSpPr>
            <a:spLocks noGrp="1"/>
          </p:cNvSpPr>
          <p:nvPr>
            <p:ph type="dt" sz="half" idx="10"/>
          </p:nvPr>
        </p:nvSpPr>
        <p:spPr/>
        <p:txBody>
          <a:bodyPr/>
          <a:lstStyle/>
          <a:p>
            <a:fld id="{EE43DA9D-1067-44B2-972A-1C87EBDAC2DD}" type="datetime1">
              <a:rPr lang="da-DK" smtClean="0"/>
              <a:t>07-07-2025</a:t>
            </a:fld>
            <a:endParaRPr lang="da-DK"/>
          </a:p>
        </p:txBody>
      </p:sp>
      <p:sp>
        <p:nvSpPr>
          <p:cNvPr id="6" name="Pladsholder til sidefod 5">
            <a:extLst>
              <a:ext uri="{FF2B5EF4-FFF2-40B4-BE49-F238E27FC236}">
                <a16:creationId xmlns:a16="http://schemas.microsoft.com/office/drawing/2014/main" id="{022724CE-3FA6-41F0-BDDC-AFBD5DBEFF7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A865757-37D6-403D-B6F7-7923451FD66D}"/>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29919079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25971FA-9D70-4B39-87E6-C80F4B7DE507}"/>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67A5580C-629F-4E1E-A044-5A10D3C5BB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924E3C43-8298-4A82-B1A8-E802EA8C4EE2}"/>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1DBD5204-4546-4359-AC10-6535158759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E0639C5D-1CC3-41CB-828B-4B5E45048E76}"/>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4D8C09FA-C5CC-48FB-A689-B7C0EB06A8C5}"/>
              </a:ext>
            </a:extLst>
          </p:cNvPr>
          <p:cNvSpPr>
            <a:spLocks noGrp="1"/>
          </p:cNvSpPr>
          <p:nvPr>
            <p:ph type="dt" sz="half" idx="10"/>
          </p:nvPr>
        </p:nvSpPr>
        <p:spPr/>
        <p:txBody>
          <a:bodyPr/>
          <a:lstStyle/>
          <a:p>
            <a:fld id="{647B673F-36AE-48AE-8893-2CE9250B2E16}" type="datetime1">
              <a:rPr lang="da-DK" smtClean="0"/>
              <a:t>07-07-2025</a:t>
            </a:fld>
            <a:endParaRPr lang="da-DK"/>
          </a:p>
        </p:txBody>
      </p:sp>
      <p:sp>
        <p:nvSpPr>
          <p:cNvPr id="8" name="Pladsholder til sidefod 7">
            <a:extLst>
              <a:ext uri="{FF2B5EF4-FFF2-40B4-BE49-F238E27FC236}">
                <a16:creationId xmlns:a16="http://schemas.microsoft.com/office/drawing/2014/main" id="{A91B216A-023D-4C20-855C-6936EDA2AA2B}"/>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4919AA1E-AD44-4074-8210-DB427CF7D6AB}"/>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41275444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5A0A02-61C4-4430-8542-659A21B26B01}"/>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39B658D0-5EEC-47A3-A29A-01FEEB9B20E3}"/>
              </a:ext>
            </a:extLst>
          </p:cNvPr>
          <p:cNvSpPr>
            <a:spLocks noGrp="1"/>
          </p:cNvSpPr>
          <p:nvPr>
            <p:ph type="dt" sz="half" idx="10"/>
          </p:nvPr>
        </p:nvSpPr>
        <p:spPr/>
        <p:txBody>
          <a:bodyPr/>
          <a:lstStyle/>
          <a:p>
            <a:fld id="{03F5FDD7-D084-47DB-8759-1250D0F7BA70}" type="datetime1">
              <a:rPr lang="da-DK" smtClean="0"/>
              <a:t>07-07-2025</a:t>
            </a:fld>
            <a:endParaRPr lang="da-DK"/>
          </a:p>
        </p:txBody>
      </p:sp>
      <p:sp>
        <p:nvSpPr>
          <p:cNvPr id="4" name="Pladsholder til sidefod 3">
            <a:extLst>
              <a:ext uri="{FF2B5EF4-FFF2-40B4-BE49-F238E27FC236}">
                <a16:creationId xmlns:a16="http://schemas.microsoft.com/office/drawing/2014/main" id="{98974CF3-34D1-49CF-9113-07D8F272822E}"/>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26AAAAC9-2908-4E4F-B7BE-6D934C9D245E}"/>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31580700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0B9DF64F-46B6-4E9B-89DB-53DC453C32FC}"/>
              </a:ext>
            </a:extLst>
          </p:cNvPr>
          <p:cNvSpPr>
            <a:spLocks noGrp="1"/>
          </p:cNvSpPr>
          <p:nvPr>
            <p:ph type="dt" sz="half" idx="10"/>
          </p:nvPr>
        </p:nvSpPr>
        <p:spPr/>
        <p:txBody>
          <a:bodyPr/>
          <a:lstStyle/>
          <a:p>
            <a:fld id="{328C0ABD-DE49-43DE-8087-3600361C8264}" type="datetime1">
              <a:rPr lang="da-DK" smtClean="0"/>
              <a:t>07-07-2025</a:t>
            </a:fld>
            <a:endParaRPr lang="da-DK"/>
          </a:p>
        </p:txBody>
      </p:sp>
      <p:sp>
        <p:nvSpPr>
          <p:cNvPr id="3" name="Pladsholder til sidefod 2">
            <a:extLst>
              <a:ext uri="{FF2B5EF4-FFF2-40B4-BE49-F238E27FC236}">
                <a16:creationId xmlns:a16="http://schemas.microsoft.com/office/drawing/2014/main" id="{5C7B8C75-57F8-41CF-9B94-3862929F0334}"/>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DEF693C8-F736-4F18-8FE3-E085775E8DF4}"/>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12332772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9EF1B4B-148A-4F21-A2C9-093E490290E5}"/>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F5D9536F-3540-47BA-BEBE-4470E54081F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66A49CBF-4653-44CC-8D2A-69C2AD72F81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FF8F2EB-320E-41BB-8EEB-B87B41324A22}"/>
              </a:ext>
            </a:extLst>
          </p:cNvPr>
          <p:cNvSpPr>
            <a:spLocks noGrp="1"/>
          </p:cNvSpPr>
          <p:nvPr>
            <p:ph type="dt" sz="half" idx="10"/>
          </p:nvPr>
        </p:nvSpPr>
        <p:spPr/>
        <p:txBody>
          <a:bodyPr/>
          <a:lstStyle/>
          <a:p>
            <a:fld id="{68FAD4B4-D508-4395-98BD-38C4C0C0C60A}" type="datetime1">
              <a:rPr lang="da-DK" smtClean="0"/>
              <a:t>07-07-2025</a:t>
            </a:fld>
            <a:endParaRPr lang="da-DK"/>
          </a:p>
        </p:txBody>
      </p:sp>
      <p:sp>
        <p:nvSpPr>
          <p:cNvPr id="6" name="Pladsholder til sidefod 5">
            <a:extLst>
              <a:ext uri="{FF2B5EF4-FFF2-40B4-BE49-F238E27FC236}">
                <a16:creationId xmlns:a16="http://schemas.microsoft.com/office/drawing/2014/main" id="{E3FFD480-5CFB-4BAC-9194-DDAD35B2C24B}"/>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B1ADA62-FF1C-45C0-A15D-45DA0FD161B8}"/>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5473938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7F7080-57BE-42D8-917A-D216A377220B}"/>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9A8D700A-D9B3-4961-9BBB-F279E86AC14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F96098E4-0453-4E46-BDA2-7C9A28E4D9A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AD42B848-8338-4E2C-9D61-66072118EB1D}"/>
              </a:ext>
            </a:extLst>
          </p:cNvPr>
          <p:cNvSpPr>
            <a:spLocks noGrp="1"/>
          </p:cNvSpPr>
          <p:nvPr>
            <p:ph type="dt" sz="half" idx="10"/>
          </p:nvPr>
        </p:nvSpPr>
        <p:spPr/>
        <p:txBody>
          <a:bodyPr/>
          <a:lstStyle/>
          <a:p>
            <a:fld id="{7481F1B0-F6E4-4243-9560-A31662C0B837}" type="datetime1">
              <a:rPr lang="da-DK" smtClean="0"/>
              <a:t>07-07-2025</a:t>
            </a:fld>
            <a:endParaRPr lang="da-DK"/>
          </a:p>
        </p:txBody>
      </p:sp>
      <p:sp>
        <p:nvSpPr>
          <p:cNvPr id="6" name="Pladsholder til sidefod 5">
            <a:extLst>
              <a:ext uri="{FF2B5EF4-FFF2-40B4-BE49-F238E27FC236}">
                <a16:creationId xmlns:a16="http://schemas.microsoft.com/office/drawing/2014/main" id="{67CF1438-00EB-409A-B24F-FD14C9FF6504}"/>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5A7B88EC-2E93-4555-821E-CF4C64C4DA44}"/>
              </a:ext>
            </a:extLst>
          </p:cNvPr>
          <p:cNvSpPr>
            <a:spLocks noGrp="1"/>
          </p:cNvSpPr>
          <p:nvPr>
            <p:ph type="sldNum" sz="quarter" idx="12"/>
          </p:nvPr>
        </p:nvSpPr>
        <p:spPr/>
        <p:txBody>
          <a:bodyPr/>
          <a:lstStyle/>
          <a:p>
            <a:fld id="{85472E28-42AD-4A9C-89EE-EA463672CBE9}" type="slidenum">
              <a:rPr lang="da-DK" smtClean="0"/>
              <a:t>‹nr.›</a:t>
            </a:fld>
            <a:endParaRPr lang="da-DK"/>
          </a:p>
        </p:txBody>
      </p:sp>
    </p:spTree>
    <p:extLst>
      <p:ext uri="{BB962C8B-B14F-4D97-AF65-F5344CB8AC3E}">
        <p14:creationId xmlns:p14="http://schemas.microsoft.com/office/powerpoint/2010/main" val="34456692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3371FEA0-5A23-4056-B5D2-65D931056B1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50D4C387-B275-457E-A670-A775289262F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AC8D3256-BFDA-430A-BC45-A218E418BE8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18A972-0940-44E2-A422-3CFB19B352FA}" type="datetime1">
              <a:rPr lang="da-DK" smtClean="0"/>
              <a:t>07-07-2025</a:t>
            </a:fld>
            <a:endParaRPr lang="da-DK"/>
          </a:p>
        </p:txBody>
      </p:sp>
      <p:sp>
        <p:nvSpPr>
          <p:cNvPr id="5" name="Pladsholder til sidefod 4">
            <a:extLst>
              <a:ext uri="{FF2B5EF4-FFF2-40B4-BE49-F238E27FC236}">
                <a16:creationId xmlns:a16="http://schemas.microsoft.com/office/drawing/2014/main" id="{E7CB2620-F887-4675-9B05-30E2874E172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76C15E07-14C7-4D30-9D07-85D66F90802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5472E28-42AD-4A9C-89EE-EA463672CBE9}" type="slidenum">
              <a:rPr lang="da-DK" smtClean="0"/>
              <a:t>‹nr.›</a:t>
            </a:fld>
            <a:endParaRPr lang="da-DK"/>
          </a:p>
        </p:txBody>
      </p:sp>
    </p:spTree>
    <p:extLst>
      <p:ext uri="{BB962C8B-B14F-4D97-AF65-F5344CB8AC3E}">
        <p14:creationId xmlns:p14="http://schemas.microsoft.com/office/powerpoint/2010/main" val="479433736"/>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s://intranet.nyborg.dk/da/til-dig-som-medarbejder/god-adfaerd-i-det-offentlige/god-adfaerd-i-det-offentlige/" TargetMode="External"/><Relationship Id="rId2" Type="http://schemas.openxmlformats.org/officeDocument/2006/relationships/hyperlink" Target="https://intranet.nyborg.dk/da/vores-arbejdsplads/politikker-og-strategier/"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intranet.nyborg.dk/da/"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p:txBody>
          <a:bodyPr/>
          <a:lstStyle/>
          <a:p>
            <a:fld id="{85472E28-42AD-4A9C-89EE-EA463672CBE9}" type="slidenum">
              <a:rPr lang="da-DK" smtClean="0"/>
              <a:t>1</a:t>
            </a:fld>
            <a:endParaRPr lang="da-DK"/>
          </a:p>
        </p:txBody>
      </p:sp>
      <p:pic>
        <p:nvPicPr>
          <p:cNvPr id="6" name="Billed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Tree>
    <p:extLst>
      <p:ext uri="{BB962C8B-B14F-4D97-AF65-F5344CB8AC3E}">
        <p14:creationId xmlns:p14="http://schemas.microsoft.com/office/powerpoint/2010/main" val="2272692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100000">
              <a:srgbClr val="04888D"/>
            </a:gs>
            <a:gs pos="100000">
              <a:srgbClr val="00447A">
                <a:shade val="100000"/>
                <a:satMod val="115000"/>
              </a:srgbClr>
            </a:gs>
          </a:gsLst>
          <a:lin ang="14400000" scaled="0"/>
          <a:tileRect/>
        </a:gradFill>
        <a:effectLst/>
      </p:bgPr>
    </p:bg>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7764A106-4B99-4E8B-B97E-21974A74D7C7}"/>
              </a:ext>
            </a:extLst>
          </p:cNvPr>
          <p:cNvSpPr>
            <a:spLocks noGrp="1"/>
          </p:cNvSpPr>
          <p:nvPr>
            <p:ph idx="1"/>
          </p:nvPr>
        </p:nvSpPr>
        <p:spPr>
          <a:xfrm>
            <a:off x="838200" y="1514710"/>
            <a:ext cx="7296150" cy="1479637"/>
          </a:xfrm>
        </p:spPr>
        <p:txBody>
          <a:bodyPr>
            <a:normAutofit/>
          </a:bodyPr>
          <a:lstStyle/>
          <a:p>
            <a:pPr marL="0" indent="0">
              <a:buNone/>
            </a:pPr>
            <a:r>
              <a:rPr lang="da-DK" sz="1200" dirty="0">
                <a:solidFill>
                  <a:schemeClr val="bg1"/>
                </a:solidFill>
                <a:latin typeface="Arial" panose="020B0604020202020204" pitchFamily="34" charset="0"/>
                <a:cs typeface="Arial" panose="020B0604020202020204" pitchFamily="34" charset="0"/>
              </a:rPr>
              <a:t>Denne guide giver dig et indblik den kommende </a:t>
            </a:r>
            <a:r>
              <a:rPr lang="da-DK" sz="1200" dirty="0" err="1">
                <a:solidFill>
                  <a:schemeClr val="bg1"/>
                </a:solidFill>
                <a:latin typeface="Arial" panose="020B0604020202020204" pitchFamily="34" charset="0"/>
                <a:cs typeface="Arial" panose="020B0604020202020204" pitchFamily="34" charset="0"/>
              </a:rPr>
              <a:t>onboardingperiode</a:t>
            </a:r>
            <a:r>
              <a:rPr lang="da-DK" sz="1200" dirty="0">
                <a:solidFill>
                  <a:schemeClr val="bg1"/>
                </a:solidFill>
                <a:latin typeface="Arial" panose="020B0604020202020204" pitchFamily="34" charset="0"/>
                <a:cs typeface="Arial" panose="020B0604020202020204" pitchFamily="34" charset="0"/>
              </a:rPr>
              <a:t>, samt et overblik over hvilke aktiviteter og introduktioner, der er planlagt for dig som ny medarbejder.</a:t>
            </a:r>
          </a:p>
          <a:p>
            <a:pPr marL="0" indent="0">
              <a:buNone/>
            </a:pPr>
            <a:r>
              <a:rPr lang="da-DK" sz="1200" dirty="0">
                <a:solidFill>
                  <a:schemeClr val="bg1"/>
                </a:solidFill>
                <a:latin typeface="Arial" panose="020B0604020202020204" pitchFamily="34" charset="0"/>
                <a:cs typeface="Arial" panose="020B0604020202020204" pitchFamily="34" charset="0"/>
              </a:rPr>
              <a:t>Vi anbefaler, at du til en start orienterer dig i den samlede onboardingguide. </a:t>
            </a:r>
          </a:p>
          <a:p>
            <a:pPr marL="0" indent="0">
              <a:buNone/>
            </a:pPr>
            <a:r>
              <a:rPr lang="da-DK" sz="1200" dirty="0">
                <a:solidFill>
                  <a:schemeClr val="bg1"/>
                </a:solidFill>
                <a:latin typeface="Arial" panose="020B0604020202020204" pitchFamily="34" charset="0"/>
                <a:cs typeface="Arial" panose="020B0604020202020204" pitchFamily="34" charset="0"/>
              </a:rPr>
              <a:t>Herefter er guiden tænkt som et opslagsværk, der fører dig gennem alle faser af din </a:t>
            </a:r>
            <a:br>
              <a:rPr lang="da-DK" sz="1200" dirty="0">
                <a:solidFill>
                  <a:schemeClr val="bg1"/>
                </a:solidFill>
                <a:latin typeface="Arial" panose="020B0604020202020204" pitchFamily="34" charset="0"/>
                <a:cs typeface="Arial" panose="020B0604020202020204" pitchFamily="34" charset="0"/>
              </a:rPr>
            </a:br>
            <a:r>
              <a:rPr lang="da-DK" sz="1200" dirty="0" err="1">
                <a:solidFill>
                  <a:schemeClr val="bg1"/>
                </a:solidFill>
                <a:latin typeface="Arial" panose="020B0604020202020204" pitchFamily="34" charset="0"/>
                <a:cs typeface="Arial" panose="020B0604020202020204" pitchFamily="34" charset="0"/>
              </a:rPr>
              <a:t>onboardingproces</a:t>
            </a:r>
            <a:r>
              <a:rPr lang="da-DK" sz="1200" dirty="0">
                <a:solidFill>
                  <a:schemeClr val="bg1"/>
                </a:solidFill>
                <a:latin typeface="Arial" panose="020B0604020202020204" pitchFamily="34" charset="0"/>
                <a:cs typeface="Arial" panose="020B0604020202020204" pitchFamily="34" charset="0"/>
              </a:rPr>
              <a:t>. Overblikket indeholder ligeledes relevante dokumenter og værktøjer, som skal være med til at hjælpe dig godt ombord som ny medarbejder i Nyborg Kommune. </a:t>
            </a:r>
          </a:p>
        </p:txBody>
      </p:sp>
      <p:sp>
        <p:nvSpPr>
          <p:cNvPr id="6" name="Titel 1">
            <a:extLst>
              <a:ext uri="{FF2B5EF4-FFF2-40B4-BE49-F238E27FC236}">
                <a16:creationId xmlns:a16="http://schemas.microsoft.com/office/drawing/2014/main" id="{BF712B42-0FBA-492F-AB8C-4CC3CAFFE4AF}"/>
              </a:ext>
            </a:extLst>
          </p:cNvPr>
          <p:cNvSpPr txBox="1">
            <a:spLocks/>
          </p:cNvSpPr>
          <p:nvPr/>
        </p:nvSpPr>
        <p:spPr>
          <a:xfrm>
            <a:off x="838200" y="3086187"/>
            <a:ext cx="10515600" cy="777467"/>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2400" b="1" dirty="0">
                <a:solidFill>
                  <a:schemeClr val="bg1"/>
                </a:solidFill>
                <a:latin typeface="Arial" panose="020B0604020202020204" pitchFamily="34" charset="0"/>
                <a:cs typeface="Arial" panose="020B0604020202020204" pitchFamily="34" charset="0"/>
              </a:rPr>
              <a:t>INDHOLDSFORTEGNELSE</a:t>
            </a:r>
            <a:endParaRPr lang="da-DK" sz="2800" b="1" dirty="0">
              <a:solidFill>
                <a:schemeClr val="bg1"/>
              </a:solidFill>
              <a:latin typeface="Arial" panose="020B0604020202020204" pitchFamily="34" charset="0"/>
              <a:cs typeface="Arial" panose="020B0604020202020204" pitchFamily="34" charset="0"/>
            </a:endParaRPr>
          </a:p>
        </p:txBody>
      </p:sp>
      <p:sp>
        <p:nvSpPr>
          <p:cNvPr id="7" name="Pladsholder til indhold 2">
            <a:extLst>
              <a:ext uri="{FF2B5EF4-FFF2-40B4-BE49-F238E27FC236}">
                <a16:creationId xmlns:a16="http://schemas.microsoft.com/office/drawing/2014/main" id="{AB6EAD73-66B3-4075-BC4D-3F4F48EEF4DC}"/>
              </a:ext>
            </a:extLst>
          </p:cNvPr>
          <p:cNvSpPr txBox="1">
            <a:spLocks/>
          </p:cNvSpPr>
          <p:nvPr/>
        </p:nvSpPr>
        <p:spPr>
          <a:xfrm>
            <a:off x="838199" y="3955494"/>
            <a:ext cx="3533776" cy="2400856"/>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3: Onboardingprocessen</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onboardingprocessen </a:t>
            </a:r>
          </a:p>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4-5: </a:t>
            </a:r>
            <a:r>
              <a:rPr lang="da-DK" sz="1100" b="1" dirty="0" err="1">
                <a:solidFill>
                  <a:schemeClr val="bg1"/>
                </a:solidFill>
                <a:latin typeface="Arial" panose="020B0604020202020204" pitchFamily="34" charset="0"/>
                <a:cs typeface="Arial" panose="020B0604020202020204" pitchFamily="34" charset="0"/>
              </a:rPr>
              <a:t>Onboardingprocessens</a:t>
            </a:r>
            <a:r>
              <a:rPr lang="da-DK" sz="1100" b="1" dirty="0">
                <a:solidFill>
                  <a:schemeClr val="bg1"/>
                </a:solidFill>
                <a:latin typeface="Arial" panose="020B0604020202020204" pitchFamily="34" charset="0"/>
                <a:cs typeface="Arial" panose="020B0604020202020204" pitchFamily="34" charset="0"/>
              </a:rPr>
              <a:t> faser i detaljer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Beskrivelser af </a:t>
            </a:r>
            <a:r>
              <a:rPr lang="da-DK" sz="1100" dirty="0" err="1">
                <a:solidFill>
                  <a:schemeClr val="bg1"/>
                </a:solidFill>
                <a:latin typeface="Arial" panose="020B0604020202020204" pitchFamily="34" charset="0"/>
                <a:cs typeface="Arial" panose="020B0604020202020204" pitchFamily="34" charset="0"/>
              </a:rPr>
              <a:t>onboardingfaserne</a:t>
            </a:r>
            <a:r>
              <a:rPr lang="da-DK" sz="1100" dirty="0">
                <a:solidFill>
                  <a:schemeClr val="bg1"/>
                </a:solidFill>
                <a:latin typeface="Arial" panose="020B0604020202020204" pitchFamily="34" charset="0"/>
                <a:cs typeface="Arial" panose="020B0604020202020204" pitchFamily="34" charset="0"/>
              </a:rPr>
              <a:t>, aktiviteter, succeskriterier m.m.</a:t>
            </a:r>
          </a:p>
          <a:p>
            <a:pPr marL="0" indent="0">
              <a:spcBef>
                <a:spcPts val="1200"/>
              </a:spcBef>
              <a:buNone/>
            </a:pPr>
            <a:r>
              <a:rPr lang="da-DK" sz="1100" b="1" dirty="0">
                <a:solidFill>
                  <a:schemeClr val="bg1"/>
                </a:solidFill>
                <a:latin typeface="Arial" panose="020B0604020202020204" pitchFamily="34" charset="0"/>
                <a:cs typeface="Arial" panose="020B0604020202020204" pitchFamily="34" charset="0"/>
              </a:rPr>
              <a:t>Side 6: Politikker og retningslinjer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centrale politiker og retningslinjer i Nyborg Kommune</a:t>
            </a:r>
          </a:p>
        </p:txBody>
      </p:sp>
      <p:sp>
        <p:nvSpPr>
          <p:cNvPr id="10" name="Titel 1">
            <a:extLst>
              <a:ext uri="{FF2B5EF4-FFF2-40B4-BE49-F238E27FC236}">
                <a16:creationId xmlns:a16="http://schemas.microsoft.com/office/drawing/2014/main" id="{6090E8B7-9944-4404-B543-54355B94A04A}"/>
              </a:ext>
            </a:extLst>
          </p:cNvPr>
          <p:cNvSpPr txBox="1">
            <a:spLocks/>
          </p:cNvSpPr>
          <p:nvPr/>
        </p:nvSpPr>
        <p:spPr>
          <a:xfrm>
            <a:off x="838200" y="567276"/>
            <a:ext cx="10515600" cy="750611"/>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chemeClr val="bg1"/>
                </a:solidFill>
                <a:latin typeface="Arial" panose="020B0604020202020204" pitchFamily="34" charset="0"/>
                <a:cs typeface="Arial" panose="020B0604020202020204" pitchFamily="34" charset="0"/>
              </a:rPr>
              <a:t>INTRODUKTION</a:t>
            </a:r>
          </a:p>
        </p:txBody>
      </p:sp>
      <p:pic>
        <p:nvPicPr>
          <p:cNvPr id="8" name="Billede 7"/>
          <p:cNvPicPr>
            <a:picLocks noChangeAspect="1"/>
          </p:cNvPicPr>
          <p:nvPr/>
        </p:nvPicPr>
        <p:blipFill>
          <a:blip r:embed="rId3">
            <a:biLevel thresh="25000"/>
            <a:extLst>
              <a:ext uri="{28A0092B-C50C-407E-A947-70E740481C1C}">
                <a14:useLocalDpi xmlns:a14="http://schemas.microsoft.com/office/drawing/2010/main" val="0"/>
              </a:ext>
            </a:extLst>
          </a:blip>
          <a:stretch>
            <a:fillRect/>
          </a:stretch>
        </p:blipFill>
        <p:spPr>
          <a:xfrm>
            <a:off x="9576745" y="3297763"/>
            <a:ext cx="3326791" cy="4327198"/>
          </a:xfrm>
          <a:prstGeom prst="rect">
            <a:avLst/>
          </a:prstGeom>
          <a:noFill/>
        </p:spPr>
      </p:pic>
      <p:sp>
        <p:nvSpPr>
          <p:cNvPr id="2" name="Pladsholder til slidenummer 1"/>
          <p:cNvSpPr>
            <a:spLocks noGrp="1"/>
          </p:cNvSpPr>
          <p:nvPr>
            <p:ph type="sldNum" sz="quarter" idx="12"/>
          </p:nvPr>
        </p:nvSpPr>
        <p:spPr/>
        <p:txBody>
          <a:bodyPr/>
          <a:lstStyle/>
          <a:p>
            <a:fld id="{85472E28-42AD-4A9C-89EE-EA463672CBE9}" type="slidenum">
              <a:rPr lang="da-DK" smtClean="0"/>
              <a:t>2</a:t>
            </a:fld>
            <a:endParaRPr lang="da-DK"/>
          </a:p>
        </p:txBody>
      </p:sp>
      <p:sp>
        <p:nvSpPr>
          <p:cNvPr id="9" name="Pladsholder til indhold 2">
            <a:extLst>
              <a:ext uri="{FF2B5EF4-FFF2-40B4-BE49-F238E27FC236}">
                <a16:creationId xmlns:a16="http://schemas.microsoft.com/office/drawing/2014/main" id="{AB6EAD73-66B3-4075-BC4D-3F4F48EEF4DC}"/>
              </a:ext>
            </a:extLst>
          </p:cNvPr>
          <p:cNvSpPr txBox="1">
            <a:spLocks/>
          </p:cNvSpPr>
          <p:nvPr/>
        </p:nvSpPr>
        <p:spPr>
          <a:xfrm>
            <a:off x="4771124" y="3955493"/>
            <a:ext cx="3533776" cy="1864281"/>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spcBef>
                <a:spcPts val="1200"/>
              </a:spcBef>
              <a:buFont typeface="Arial" panose="020B0604020202020204" pitchFamily="34" charset="0"/>
              <a:buNone/>
            </a:pPr>
            <a:r>
              <a:rPr lang="da-DK" sz="1100" b="1" dirty="0">
                <a:solidFill>
                  <a:schemeClr val="bg1"/>
                </a:solidFill>
                <a:latin typeface="Arial" panose="020B0604020202020204" pitchFamily="34" charset="0"/>
                <a:cs typeface="Arial" panose="020B0604020202020204" pitchFamily="34" charset="0"/>
              </a:rPr>
              <a:t>Side 7: IT-systemer og programmer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fælles IT-systemer og programmer</a:t>
            </a:r>
          </a:p>
          <a:p>
            <a:pPr marL="0" indent="0">
              <a:spcBef>
                <a:spcPts val="1200"/>
              </a:spcBef>
              <a:buNone/>
            </a:pPr>
            <a:r>
              <a:rPr lang="da-DK" sz="1100" b="1" dirty="0">
                <a:solidFill>
                  <a:schemeClr val="bg1"/>
                </a:solidFill>
                <a:latin typeface="Arial" panose="020B0604020202020204" pitchFamily="34" charset="0"/>
                <a:cs typeface="Arial" panose="020B0604020202020204" pitchFamily="34" charset="0"/>
              </a:rPr>
              <a:t>Side 8: IT-systemer og programmer</a:t>
            </a:r>
            <a:br>
              <a:rPr lang="da-DK" sz="1100" b="1" dirty="0">
                <a:solidFill>
                  <a:schemeClr val="bg1"/>
                </a:solidFill>
                <a:latin typeface="Arial" panose="020B0604020202020204" pitchFamily="34" charset="0"/>
                <a:cs typeface="Arial" panose="020B0604020202020204" pitchFamily="34" charset="0"/>
              </a:rPr>
            </a:br>
            <a:r>
              <a:rPr lang="da-DK" sz="1100" dirty="0">
                <a:solidFill>
                  <a:schemeClr val="bg1"/>
                </a:solidFill>
                <a:latin typeface="Arial" panose="020B0604020202020204" pitchFamily="34" charset="0"/>
                <a:cs typeface="Arial" panose="020B0604020202020204" pitchFamily="34" charset="0"/>
              </a:rPr>
              <a:t>Overblik over områdespecifikke IT-systemer og programmer</a:t>
            </a:r>
          </a:p>
          <a:p>
            <a:pPr marL="0" indent="0">
              <a:spcBef>
                <a:spcPts val="1200"/>
              </a:spcBef>
              <a:buFont typeface="Arial" panose="020B0604020202020204" pitchFamily="34" charset="0"/>
              <a:buNone/>
            </a:pPr>
            <a:endParaRPr lang="da-DK"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370381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Rektangel: afrundede hjørner 25">
            <a:extLst>
              <a:ext uri="{FF2B5EF4-FFF2-40B4-BE49-F238E27FC236}">
                <a16:creationId xmlns:a16="http://schemas.microsoft.com/office/drawing/2014/main" id="{9589D7AB-462E-4800-8F3B-A827CB3021E8}"/>
              </a:ext>
            </a:extLst>
          </p:cNvPr>
          <p:cNvSpPr/>
          <p:nvPr/>
        </p:nvSpPr>
        <p:spPr>
          <a:xfrm>
            <a:off x="809289" y="2011261"/>
            <a:ext cx="3667299" cy="1885906"/>
          </a:xfrm>
          <a:prstGeom prst="roundRect">
            <a:avLst>
              <a:gd name="adj" fmla="val 9798"/>
            </a:avLst>
          </a:prstGeom>
          <a:solidFill>
            <a:srgbClr val="04888D"/>
          </a:solidFill>
          <a:ln>
            <a:no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da-DK" sz="1200" b="1" dirty="0" err="1">
                <a:solidFill>
                  <a:schemeClr val="bg1"/>
                </a:solidFill>
                <a:latin typeface="Arial" panose="020B0604020202020204" pitchFamily="34" charset="0"/>
                <a:cs typeface="Arial" panose="020B0604020202020204" pitchFamily="34" charset="0"/>
              </a:rPr>
              <a:t>Onboardingforløbet</a:t>
            </a:r>
            <a:r>
              <a:rPr lang="da-DK" sz="1200" b="1" dirty="0">
                <a:solidFill>
                  <a:schemeClr val="bg1"/>
                </a:solidFill>
                <a:latin typeface="Arial" panose="020B0604020202020204" pitchFamily="34" charset="0"/>
                <a:cs typeface="Arial" panose="020B0604020202020204" pitchFamily="34" charset="0"/>
              </a:rPr>
              <a:t> </a:t>
            </a:r>
          </a:p>
          <a:p>
            <a:pPr algn="ctr">
              <a:spcBef>
                <a:spcPts val="600"/>
              </a:spcBef>
            </a:pPr>
            <a:r>
              <a:rPr lang="da-DK" sz="1100" dirty="0">
                <a:solidFill>
                  <a:schemeClr val="bg1"/>
                </a:solidFill>
                <a:latin typeface="Arial" panose="020B0604020202020204" pitchFamily="34" charset="0"/>
                <a:cs typeface="Arial" panose="020B0604020202020204" pitchFamily="34" charset="0"/>
              </a:rPr>
              <a:t>Vi har fordelt introduktioner og </a:t>
            </a:r>
            <a:r>
              <a:rPr lang="da-DK" sz="1100" dirty="0" err="1">
                <a:solidFill>
                  <a:schemeClr val="bg1"/>
                </a:solidFill>
                <a:latin typeface="Arial" panose="020B0604020202020204" pitchFamily="34" charset="0"/>
                <a:cs typeface="Arial" panose="020B0604020202020204" pitchFamily="34" charset="0"/>
              </a:rPr>
              <a:t>onboardingaktiviteter</a:t>
            </a:r>
            <a:r>
              <a:rPr lang="da-DK" sz="1100" dirty="0">
                <a:solidFill>
                  <a:schemeClr val="bg1"/>
                </a:solidFill>
                <a:latin typeface="Arial" panose="020B0604020202020204" pitchFamily="34" charset="0"/>
                <a:cs typeface="Arial" panose="020B0604020202020204" pitchFamily="34" charset="0"/>
              </a:rPr>
              <a:t> over hele </a:t>
            </a:r>
            <a:r>
              <a:rPr lang="da-DK" sz="1100" dirty="0" err="1">
                <a:solidFill>
                  <a:schemeClr val="bg1"/>
                </a:solidFill>
                <a:latin typeface="Arial" panose="020B0604020202020204" pitchFamily="34" charset="0"/>
                <a:cs typeface="Arial" panose="020B0604020202020204" pitchFamily="34" charset="0"/>
              </a:rPr>
              <a:t>onboardingperioden</a:t>
            </a:r>
            <a:r>
              <a:rPr lang="da-DK" sz="1100" dirty="0">
                <a:solidFill>
                  <a:schemeClr val="bg1"/>
                </a:solidFill>
                <a:latin typeface="Arial" panose="020B0604020202020204" pitchFamily="34" charset="0"/>
                <a:cs typeface="Arial" panose="020B0604020202020204" pitchFamily="34" charset="0"/>
              </a:rPr>
              <a:t>. </a:t>
            </a:r>
          </a:p>
          <a:p>
            <a:pPr algn="ctr">
              <a:spcBef>
                <a:spcPts val="600"/>
              </a:spcBef>
            </a:pPr>
            <a:r>
              <a:rPr lang="da-DK" sz="1100" dirty="0">
                <a:solidFill>
                  <a:schemeClr val="bg1"/>
                </a:solidFill>
                <a:latin typeface="Arial" panose="020B0604020202020204" pitchFamily="34" charset="0"/>
                <a:cs typeface="Arial" panose="020B0604020202020204" pitchFamily="34" charset="0"/>
              </a:rPr>
              <a:t>På den måde har du mest mulig tid og overskud til at være tilstede på din arbejdsplads, og hverken bliver overvældet eller mister fokus undervejs.  </a:t>
            </a:r>
          </a:p>
        </p:txBody>
      </p:sp>
      <p:sp>
        <p:nvSpPr>
          <p:cNvPr id="25" name="Rektangel: afrundede hjørner 24">
            <a:extLst>
              <a:ext uri="{FF2B5EF4-FFF2-40B4-BE49-F238E27FC236}">
                <a16:creationId xmlns:a16="http://schemas.microsoft.com/office/drawing/2014/main" id="{57175D2C-B64E-48B5-AFC2-EC3BA2542122}"/>
              </a:ext>
            </a:extLst>
          </p:cNvPr>
          <p:cNvSpPr/>
          <p:nvPr/>
        </p:nvSpPr>
        <p:spPr>
          <a:xfrm>
            <a:off x="4732037" y="2022745"/>
            <a:ext cx="3942303" cy="1870746"/>
          </a:xfrm>
          <a:prstGeom prst="roundRect">
            <a:avLst>
              <a:gd name="adj" fmla="val 10863"/>
            </a:avLst>
          </a:prstGeom>
          <a:solidFill>
            <a:srgbClr val="04888D">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p>
        </p:txBody>
      </p:sp>
      <p:sp>
        <p:nvSpPr>
          <p:cNvPr id="2" name="Titel 1">
            <a:extLst>
              <a:ext uri="{FF2B5EF4-FFF2-40B4-BE49-F238E27FC236}">
                <a16:creationId xmlns:a16="http://schemas.microsoft.com/office/drawing/2014/main" id="{4B0128F5-72C8-402F-8B3B-DCE9378E7B1E}"/>
              </a:ext>
            </a:extLst>
          </p:cNvPr>
          <p:cNvSpPr>
            <a:spLocks noGrp="1"/>
          </p:cNvSpPr>
          <p:nvPr>
            <p:ph type="title"/>
          </p:nvPr>
        </p:nvSpPr>
        <p:spPr>
          <a:xfrm>
            <a:off x="838200" y="567276"/>
            <a:ext cx="10515600" cy="750611"/>
          </a:xfrm>
        </p:spPr>
        <p:txBody>
          <a:bodyPr>
            <a:normAutofit/>
          </a:bodyPr>
          <a:lstStyle/>
          <a:p>
            <a:r>
              <a:rPr lang="da-DK" sz="3200" b="1">
                <a:solidFill>
                  <a:srgbClr val="04888D"/>
                </a:solidFill>
                <a:latin typeface="Arial" panose="020B0604020202020204" pitchFamily="34" charset="0"/>
                <a:cs typeface="Arial" panose="020B0604020202020204" pitchFamily="34" charset="0"/>
              </a:rPr>
              <a:t>ONBOARDINGPROCESSEN</a:t>
            </a:r>
            <a:endParaRPr lang="da-DK" sz="3200" b="1" dirty="0">
              <a:solidFill>
                <a:srgbClr val="04888D"/>
              </a:solidFill>
              <a:latin typeface="Arial" panose="020B0604020202020204" pitchFamily="34" charset="0"/>
              <a:cs typeface="Arial" panose="020B0604020202020204" pitchFamily="34" charset="0"/>
            </a:endParaRPr>
          </a:p>
        </p:txBody>
      </p:sp>
      <p:sp>
        <p:nvSpPr>
          <p:cNvPr id="5" name="Rektangel: afrundede hjørner 4">
            <a:extLst>
              <a:ext uri="{FF2B5EF4-FFF2-40B4-BE49-F238E27FC236}">
                <a16:creationId xmlns:a16="http://schemas.microsoft.com/office/drawing/2014/main" id="{8CBF66A6-2343-4E3F-B2C9-9554FE5FCBBB}"/>
              </a:ext>
            </a:extLst>
          </p:cNvPr>
          <p:cNvSpPr/>
          <p:nvPr/>
        </p:nvSpPr>
        <p:spPr>
          <a:xfrm>
            <a:off x="817258" y="4226066"/>
            <a:ext cx="7857080" cy="1400962"/>
          </a:xfrm>
          <a:prstGeom prst="roundRect">
            <a:avLst>
              <a:gd name="adj" fmla="val 15528"/>
            </a:avLst>
          </a:prstGeom>
          <a:no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rgbClr val="04888D"/>
                </a:solidFill>
                <a:latin typeface="Arial" panose="020B0604020202020204" pitchFamily="34" charset="0"/>
                <a:cs typeface="Arial" panose="020B0604020202020204" pitchFamily="34" charset="0"/>
              </a:rPr>
              <a:t>INDIVIDUELT AFSÆT FOR ONBOARDINGFORLØBET</a:t>
            </a:r>
          </a:p>
          <a:p>
            <a:pPr algn="ctr">
              <a:spcBef>
                <a:spcPts val="600"/>
              </a:spcBef>
            </a:pPr>
            <a:r>
              <a:rPr lang="da-DK" sz="1100" dirty="0">
                <a:solidFill>
                  <a:srgbClr val="04888D"/>
                </a:solidFill>
                <a:latin typeface="Arial" panose="020B0604020202020204" pitchFamily="34" charset="0"/>
                <a:cs typeface="Arial" panose="020B0604020202020204" pitchFamily="34" charset="0"/>
              </a:rPr>
              <a:t>Din leder har overvejet, hvilke introduktioner og onboardingaktiviteter, der er relevante for dig som ny medarbejder. Disse er tilrettelagt efter dine kompetencer og tidligere erfaringer. </a:t>
            </a:r>
          </a:p>
          <a:p>
            <a:pPr algn="ctr">
              <a:spcBef>
                <a:spcPts val="600"/>
              </a:spcBef>
            </a:pPr>
            <a:r>
              <a:rPr lang="da-DK" sz="1100" dirty="0">
                <a:solidFill>
                  <a:srgbClr val="04888D"/>
                </a:solidFill>
                <a:latin typeface="Arial" panose="020B0604020202020204" pitchFamily="34" charset="0"/>
                <a:cs typeface="Arial" panose="020B0604020202020204" pitchFamily="34" charset="0"/>
              </a:rPr>
              <a:t>Målet er at designe et forløb, som er tilpasset dig, og som både tilgodeser dine og organisationens behov og interesser. </a:t>
            </a:r>
          </a:p>
        </p:txBody>
      </p:sp>
      <p:sp>
        <p:nvSpPr>
          <p:cNvPr id="8" name="Pil: vinkel 7">
            <a:extLst>
              <a:ext uri="{FF2B5EF4-FFF2-40B4-BE49-F238E27FC236}">
                <a16:creationId xmlns:a16="http://schemas.microsoft.com/office/drawing/2014/main" id="{3320823D-BA72-4034-94DB-02F7CBC5FFC6}"/>
              </a:ext>
            </a:extLst>
          </p:cNvPr>
          <p:cNvSpPr/>
          <p:nvPr/>
        </p:nvSpPr>
        <p:spPr>
          <a:xfrm>
            <a:off x="5269812" y="2556512"/>
            <a:ext cx="1500024" cy="596863"/>
          </a:xfrm>
          <a:prstGeom prst="chevron">
            <a:avLst/>
          </a:prstGeom>
          <a:solidFill>
            <a:schemeClr val="bg1"/>
          </a:solid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9" name="Pil: vinkel 8">
            <a:extLst>
              <a:ext uri="{FF2B5EF4-FFF2-40B4-BE49-F238E27FC236}">
                <a16:creationId xmlns:a16="http://schemas.microsoft.com/office/drawing/2014/main" id="{8FCBD71B-A67F-446B-9F7C-1A21361651AB}"/>
              </a:ext>
            </a:extLst>
          </p:cNvPr>
          <p:cNvSpPr/>
          <p:nvPr/>
        </p:nvSpPr>
        <p:spPr>
          <a:xfrm>
            <a:off x="6793310" y="2557367"/>
            <a:ext cx="1500024" cy="596863"/>
          </a:xfrm>
          <a:prstGeom prst="chevron">
            <a:avLst/>
          </a:prstGeom>
          <a:solidFill>
            <a:schemeClr val="bg1"/>
          </a:solid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a:solidFill>
                <a:schemeClr val="tx1"/>
              </a:solidFill>
            </a:endParaRPr>
          </a:p>
        </p:txBody>
      </p:sp>
      <p:sp>
        <p:nvSpPr>
          <p:cNvPr id="13" name="Tekstfelt 12">
            <a:extLst>
              <a:ext uri="{FF2B5EF4-FFF2-40B4-BE49-F238E27FC236}">
                <a16:creationId xmlns:a16="http://schemas.microsoft.com/office/drawing/2014/main" id="{B7713266-09BB-47BB-BA43-BF15295AAAA7}"/>
              </a:ext>
            </a:extLst>
          </p:cNvPr>
          <p:cNvSpPr txBox="1"/>
          <p:nvPr/>
        </p:nvSpPr>
        <p:spPr>
          <a:xfrm>
            <a:off x="5612552" y="2718022"/>
            <a:ext cx="895207"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da-DK" sz="1200" dirty="0">
                <a:solidFill>
                  <a:srgbClr val="04888D"/>
                </a:solidFill>
              </a:rPr>
              <a:t>1. dag</a:t>
            </a:r>
          </a:p>
        </p:txBody>
      </p:sp>
      <p:sp>
        <p:nvSpPr>
          <p:cNvPr id="14" name="Tekstfelt 13">
            <a:extLst>
              <a:ext uri="{FF2B5EF4-FFF2-40B4-BE49-F238E27FC236}">
                <a16:creationId xmlns:a16="http://schemas.microsoft.com/office/drawing/2014/main" id="{0CEE8ADC-1B54-4BA1-8C8A-7A8579175FFD}"/>
              </a:ext>
            </a:extLst>
          </p:cNvPr>
          <p:cNvSpPr txBox="1"/>
          <p:nvPr/>
        </p:nvSpPr>
        <p:spPr>
          <a:xfrm>
            <a:off x="7161031" y="2717535"/>
            <a:ext cx="1019470"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1200" dirty="0">
                <a:solidFill>
                  <a:srgbClr val="04888D"/>
                </a:solidFill>
              </a:rPr>
              <a:t>0-6 måneder</a:t>
            </a:r>
          </a:p>
        </p:txBody>
      </p:sp>
      <p:sp>
        <p:nvSpPr>
          <p:cNvPr id="19" name="Tekstfelt 18">
            <a:extLst>
              <a:ext uri="{FF2B5EF4-FFF2-40B4-BE49-F238E27FC236}">
                <a16:creationId xmlns:a16="http://schemas.microsoft.com/office/drawing/2014/main" id="{254C5F4C-E5C9-4DB7-9547-8409431B7FFC}"/>
              </a:ext>
            </a:extLst>
          </p:cNvPr>
          <p:cNvSpPr txBox="1"/>
          <p:nvPr/>
        </p:nvSpPr>
        <p:spPr>
          <a:xfrm>
            <a:off x="4732035" y="2137117"/>
            <a:ext cx="3942303" cy="276999"/>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da-DK" sz="1200" b="1" dirty="0">
                <a:solidFill>
                  <a:srgbClr val="04888D"/>
                </a:solidFill>
                <a:latin typeface="Arial" panose="020B0604020202020204" pitchFamily="34" charset="0"/>
                <a:cs typeface="Arial" panose="020B0604020202020204" pitchFamily="34" charset="0"/>
              </a:rPr>
              <a:t>Onboarding</a:t>
            </a:r>
          </a:p>
        </p:txBody>
      </p:sp>
      <p:sp>
        <p:nvSpPr>
          <p:cNvPr id="23" name="Tekstfelt 22">
            <a:extLst>
              <a:ext uri="{FF2B5EF4-FFF2-40B4-BE49-F238E27FC236}">
                <a16:creationId xmlns:a16="http://schemas.microsoft.com/office/drawing/2014/main" id="{5189689E-C7B1-4C4D-AA4B-199CA7490738}"/>
              </a:ext>
            </a:extLst>
          </p:cNvPr>
          <p:cNvSpPr txBox="1"/>
          <p:nvPr/>
        </p:nvSpPr>
        <p:spPr>
          <a:xfrm>
            <a:off x="4732035" y="3322046"/>
            <a:ext cx="3934540" cy="246221"/>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pPr algn="ctr"/>
            <a:r>
              <a:rPr lang="da-DK" sz="1000" i="1" dirty="0" err="1">
                <a:solidFill>
                  <a:srgbClr val="04888D"/>
                </a:solidFill>
                <a:latin typeface="Arial" panose="020B0604020202020204" pitchFamily="34" charset="0"/>
                <a:cs typeface="Arial" panose="020B0604020202020204" pitchFamily="34" charset="0"/>
              </a:rPr>
              <a:t>Onboardingintervaller</a:t>
            </a:r>
            <a:r>
              <a:rPr lang="da-DK" sz="1000" i="1" dirty="0">
                <a:solidFill>
                  <a:srgbClr val="04888D"/>
                </a:solidFill>
                <a:latin typeface="Arial" panose="020B0604020202020204" pitchFamily="34" charset="0"/>
                <a:cs typeface="Arial" panose="020B0604020202020204" pitchFamily="34" charset="0"/>
              </a:rPr>
              <a:t> for din første tid i Nyborg Kommune </a:t>
            </a:r>
            <a:endParaRPr lang="da-DK" sz="1050" i="1" dirty="0">
              <a:solidFill>
                <a:srgbClr val="04888D"/>
              </a:solidFill>
              <a:latin typeface="Arial" panose="020B0604020202020204" pitchFamily="34" charset="0"/>
              <a:cs typeface="Arial" panose="020B0604020202020204" pitchFamily="34" charset="0"/>
            </a:endParaRPr>
          </a:p>
        </p:txBody>
      </p:sp>
      <p:pic>
        <p:nvPicPr>
          <p:cNvPr id="28" name="Billede 2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6745" y="3297763"/>
            <a:ext cx="3326791" cy="4327199"/>
          </a:xfrm>
          <a:prstGeom prst="rect">
            <a:avLst/>
          </a:prstGeom>
        </p:spPr>
      </p:pic>
      <p:sp>
        <p:nvSpPr>
          <p:cNvPr id="3" name="Pladsholder til slidenummer 2"/>
          <p:cNvSpPr>
            <a:spLocks noGrp="1"/>
          </p:cNvSpPr>
          <p:nvPr>
            <p:ph type="sldNum" sz="quarter" idx="12"/>
          </p:nvPr>
        </p:nvSpPr>
        <p:spPr/>
        <p:txBody>
          <a:bodyPr/>
          <a:lstStyle/>
          <a:p>
            <a:fld id="{85472E28-42AD-4A9C-89EE-EA463672CBE9}" type="slidenum">
              <a:rPr lang="da-DK" smtClean="0"/>
              <a:t>3</a:t>
            </a:fld>
            <a:endParaRPr lang="da-DK"/>
          </a:p>
        </p:txBody>
      </p:sp>
    </p:spTree>
    <p:extLst>
      <p:ext uri="{BB962C8B-B14F-4D97-AF65-F5344CB8AC3E}">
        <p14:creationId xmlns:p14="http://schemas.microsoft.com/office/powerpoint/2010/main" val="1157073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dsholder til indhold 2">
            <a:extLst>
              <a:ext uri="{FF2B5EF4-FFF2-40B4-BE49-F238E27FC236}">
                <a16:creationId xmlns:a16="http://schemas.microsoft.com/office/drawing/2014/main" id="{66C5A3AF-5E5A-4F7E-9B5B-A0FDE1CC4A74}"/>
              </a:ext>
            </a:extLst>
          </p:cNvPr>
          <p:cNvSpPr>
            <a:spLocks noGrp="1"/>
          </p:cNvSpPr>
          <p:nvPr>
            <p:ph idx="1"/>
          </p:nvPr>
        </p:nvSpPr>
        <p:spPr>
          <a:xfrm>
            <a:off x="6151983" y="2035692"/>
            <a:ext cx="4320000" cy="1514849"/>
          </a:xfrm>
        </p:spPr>
        <p:txBody>
          <a:bodyPr>
            <a:normAutofit lnSpcReduction="10000"/>
          </a:bodyPr>
          <a:lstStyle/>
          <a:p>
            <a:pPr>
              <a:spcBef>
                <a:spcPts val="600"/>
              </a:spcBef>
              <a:buFont typeface="Wingdings" panose="05000000000000000000" pitchFamily="2" charset="2"/>
              <a:buChar char="q"/>
            </a:pPr>
            <a:r>
              <a:rPr lang="da-DK" sz="1100" dirty="0">
                <a:solidFill>
                  <a:srgbClr val="04888D"/>
                </a:solidFill>
                <a:latin typeface="Arial" panose="020B0604020202020204" pitchFamily="34" charset="0"/>
                <a:cs typeface="Arial" panose="020B0604020202020204" pitchFamily="34" charset="0"/>
              </a:rPr>
              <a:t>Du bliver vist rundt på din nye arbejdsplads og introduceret til kollegaer, samarbejdspartnere osv. </a:t>
            </a:r>
          </a:p>
          <a:p>
            <a:pPr>
              <a:spcBef>
                <a:spcPts val="600"/>
              </a:spcBef>
              <a:buFont typeface="Wingdings" panose="05000000000000000000" pitchFamily="2" charset="2"/>
              <a:buChar char="q"/>
            </a:pPr>
            <a:r>
              <a:rPr lang="da-DK" sz="1100" dirty="0">
                <a:solidFill>
                  <a:srgbClr val="04888D"/>
                </a:solidFill>
                <a:latin typeface="Arial" panose="020B0604020202020204" pitchFamily="34" charset="0"/>
                <a:cs typeface="Arial" panose="020B0604020202020204" pitchFamily="34" charset="0"/>
              </a:rPr>
              <a:t>Du vil få udleveret relevante arbejdsredskaber som computer, telefon, nøgler, iPad, arbejdstøj, IT-koder </a:t>
            </a:r>
            <a:r>
              <a:rPr lang="da-DK" sz="1100" dirty="0" err="1">
                <a:solidFill>
                  <a:srgbClr val="04888D"/>
                </a:solidFill>
                <a:latin typeface="Arial" panose="020B0604020202020204" pitchFamily="34" charset="0"/>
                <a:cs typeface="Arial" panose="020B0604020202020204" pitchFamily="34" charset="0"/>
              </a:rPr>
              <a:t>o.lign</a:t>
            </a:r>
            <a:r>
              <a:rPr lang="da-DK" sz="1100" dirty="0">
                <a:solidFill>
                  <a:srgbClr val="04888D"/>
                </a:solidFill>
                <a:latin typeface="Arial" panose="020B0604020202020204" pitchFamily="34" charset="0"/>
                <a:cs typeface="Arial" panose="020B0604020202020204" pitchFamily="34" charset="0"/>
              </a:rPr>
              <a:t>. </a:t>
            </a:r>
          </a:p>
          <a:p>
            <a:pPr>
              <a:spcBef>
                <a:spcPts val="600"/>
              </a:spcBef>
              <a:buFont typeface="Wingdings" panose="05000000000000000000" pitchFamily="2" charset="2"/>
              <a:buChar char="q"/>
            </a:pPr>
            <a:r>
              <a:rPr lang="da-DK" sz="1100" dirty="0">
                <a:solidFill>
                  <a:srgbClr val="04888D"/>
                </a:solidFill>
                <a:latin typeface="Arial" panose="020B0604020202020204" pitchFamily="34" charset="0"/>
                <a:cs typeface="Arial" panose="020B0604020202020204" pitchFamily="34" charset="0"/>
              </a:rPr>
              <a:t>Du vil få mulighed for at opsætte din arbejdsstation. Her vil den nødvendige hjælp være til rådighed. </a:t>
            </a:r>
          </a:p>
          <a:p>
            <a:pPr>
              <a:spcBef>
                <a:spcPts val="600"/>
              </a:spcBef>
              <a:buFont typeface="Wingdings" panose="05000000000000000000" pitchFamily="2" charset="2"/>
              <a:buChar char="q"/>
            </a:pPr>
            <a:r>
              <a:rPr lang="da-DK" sz="1100" dirty="0">
                <a:solidFill>
                  <a:srgbClr val="04888D"/>
                </a:solidFill>
                <a:latin typeface="Arial" panose="020B0604020202020204" pitchFamily="34" charset="0"/>
                <a:cs typeface="Arial" panose="020B0604020202020204" pitchFamily="34" charset="0"/>
              </a:rPr>
              <a:t>Du vil holde et møde med din nye leder, hvor I bl.a. vil gennemgå introduktionsprogrammet for din første tid. </a:t>
            </a:r>
          </a:p>
        </p:txBody>
      </p:sp>
      <p:sp>
        <p:nvSpPr>
          <p:cNvPr id="5" name="Rektangel: afrundede hjørner 4">
            <a:extLst>
              <a:ext uri="{FF2B5EF4-FFF2-40B4-BE49-F238E27FC236}">
                <a16:creationId xmlns:a16="http://schemas.microsoft.com/office/drawing/2014/main" id="{8CBF66A6-2343-4E3F-B2C9-9554FE5FCBBB}"/>
              </a:ext>
            </a:extLst>
          </p:cNvPr>
          <p:cNvSpPr/>
          <p:nvPr/>
        </p:nvSpPr>
        <p:spPr>
          <a:xfrm>
            <a:off x="838199" y="4917343"/>
            <a:ext cx="5192817" cy="1170420"/>
          </a:xfrm>
          <a:prstGeom prst="roundRect">
            <a:avLst>
              <a:gd name="adj" fmla="val 15528"/>
            </a:avLst>
          </a:prstGeom>
          <a:solidFill>
            <a:srgbClr val="04888D">
              <a:alpha val="2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dirty="0">
                <a:solidFill>
                  <a:srgbClr val="04888D"/>
                </a:solidFill>
                <a:latin typeface="Arial" panose="020B0604020202020204" pitchFamily="34" charset="0"/>
                <a:cs typeface="Arial" panose="020B0604020202020204" pitchFamily="34" charset="0"/>
              </a:rPr>
              <a:t>Målet er, at du skal have et indtryk af, hvad der skal </a:t>
            </a:r>
            <a:br>
              <a:rPr lang="da-DK" sz="1100" dirty="0">
                <a:solidFill>
                  <a:srgbClr val="04888D"/>
                </a:solidFill>
                <a:latin typeface="Arial" panose="020B0604020202020204" pitchFamily="34" charset="0"/>
                <a:cs typeface="Arial" panose="020B0604020202020204" pitchFamily="34" charset="0"/>
              </a:rPr>
            </a:br>
            <a:r>
              <a:rPr lang="da-DK" sz="1100" dirty="0">
                <a:solidFill>
                  <a:srgbClr val="04888D"/>
                </a:solidFill>
                <a:latin typeface="Arial" panose="020B0604020202020204" pitchFamily="34" charset="0"/>
                <a:cs typeface="Arial" panose="020B0604020202020204" pitchFamily="34" charset="0"/>
              </a:rPr>
              <a:t>ske den første tid og hvad det er for en arbejdsplads, du nu er blevet en del af.  </a:t>
            </a:r>
          </a:p>
          <a:p>
            <a:pPr algn="ctr">
              <a:spcBef>
                <a:spcPts val="600"/>
              </a:spcBef>
            </a:pPr>
            <a:r>
              <a:rPr lang="da-DK" sz="1100" dirty="0">
                <a:solidFill>
                  <a:srgbClr val="04888D"/>
                </a:solidFill>
                <a:latin typeface="Arial" panose="020B0604020202020204" pitchFamily="34" charset="0"/>
                <a:cs typeface="Arial" panose="020B0604020202020204" pitchFamily="34" charset="0"/>
              </a:rPr>
              <a:t>Første dag skal være en god oplevelse.</a:t>
            </a:r>
          </a:p>
        </p:txBody>
      </p:sp>
      <p:sp>
        <p:nvSpPr>
          <p:cNvPr id="12" name="Pil: vinkel 5">
            <a:extLst>
              <a:ext uri="{FF2B5EF4-FFF2-40B4-BE49-F238E27FC236}">
                <a16:creationId xmlns:a16="http://schemas.microsoft.com/office/drawing/2014/main" id="{FEE01382-D355-464B-AD2C-930AAF97B5AD}"/>
              </a:ext>
            </a:extLst>
          </p:cNvPr>
          <p:cNvSpPr/>
          <p:nvPr/>
        </p:nvSpPr>
        <p:spPr>
          <a:xfrm>
            <a:off x="8833421" y="220152"/>
            <a:ext cx="892145" cy="347124"/>
          </a:xfrm>
          <a:prstGeom prst="chevron">
            <a:avLst/>
          </a:prstGeom>
          <a:solidFill>
            <a:srgbClr val="04888D"/>
          </a:solid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ln>
                <a:solidFill>
                  <a:srgbClr val="138338"/>
                </a:solidFill>
              </a:ln>
              <a:solidFill>
                <a:srgbClr val="00447A"/>
              </a:solidFill>
            </a:endParaRPr>
          </a:p>
        </p:txBody>
      </p:sp>
      <p:sp>
        <p:nvSpPr>
          <p:cNvPr id="13" name="Tekstfelt 12">
            <a:extLst>
              <a:ext uri="{FF2B5EF4-FFF2-40B4-BE49-F238E27FC236}">
                <a16:creationId xmlns:a16="http://schemas.microsoft.com/office/drawing/2014/main" id="{3FF79436-35CC-4304-B7CF-FEE03AB1DA72}"/>
              </a:ext>
            </a:extLst>
          </p:cNvPr>
          <p:cNvSpPr txBox="1"/>
          <p:nvPr/>
        </p:nvSpPr>
        <p:spPr>
          <a:xfrm>
            <a:off x="9068486" y="278298"/>
            <a:ext cx="512122"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chemeClr val="bg1"/>
                </a:solidFill>
                <a:latin typeface="Arial" panose="020B0604020202020204" pitchFamily="34" charset="0"/>
                <a:cs typeface="Arial" panose="020B0604020202020204" pitchFamily="34" charset="0"/>
              </a:rPr>
              <a:t>1. dag</a:t>
            </a:r>
          </a:p>
        </p:txBody>
      </p:sp>
      <p:sp>
        <p:nvSpPr>
          <p:cNvPr id="14" name="Pil: vinkel 5">
            <a:extLst>
              <a:ext uri="{FF2B5EF4-FFF2-40B4-BE49-F238E27FC236}">
                <a16:creationId xmlns:a16="http://schemas.microsoft.com/office/drawing/2014/main" id="{FEE01382-D355-464B-AD2C-930AAF97B5AD}"/>
              </a:ext>
            </a:extLst>
          </p:cNvPr>
          <p:cNvSpPr/>
          <p:nvPr/>
        </p:nvSpPr>
        <p:spPr>
          <a:xfrm>
            <a:off x="9725566" y="220152"/>
            <a:ext cx="892145" cy="347124"/>
          </a:xfrm>
          <a:prstGeom prst="chevron">
            <a:avLst/>
          </a:prstGeom>
          <a:solidFill>
            <a:schemeClr val="bg1"/>
          </a:solid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ln>
                <a:solidFill>
                  <a:srgbClr val="138338"/>
                </a:solidFill>
              </a:ln>
              <a:solidFill>
                <a:srgbClr val="138338"/>
              </a:solidFill>
            </a:endParaRPr>
          </a:p>
        </p:txBody>
      </p:sp>
      <p:sp>
        <p:nvSpPr>
          <p:cNvPr id="15" name="Tekstfelt 14">
            <a:extLst>
              <a:ext uri="{FF2B5EF4-FFF2-40B4-BE49-F238E27FC236}">
                <a16:creationId xmlns:a16="http://schemas.microsoft.com/office/drawing/2014/main" id="{3FF79436-35CC-4304-B7CF-FEE03AB1DA72}"/>
              </a:ext>
            </a:extLst>
          </p:cNvPr>
          <p:cNvSpPr txBox="1"/>
          <p:nvPr/>
        </p:nvSpPr>
        <p:spPr>
          <a:xfrm>
            <a:off x="9848270"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4888D"/>
                </a:solidFill>
                <a:latin typeface="Arial" panose="020B0604020202020204" pitchFamily="34" charset="0"/>
                <a:cs typeface="Arial" panose="020B0604020202020204" pitchFamily="34" charset="0"/>
              </a:rPr>
              <a:t>0-6 måneder</a:t>
            </a:r>
          </a:p>
        </p:txBody>
      </p:sp>
      <p:sp>
        <p:nvSpPr>
          <p:cNvPr id="21" name="Pladsholder til indhold 2">
            <a:extLst>
              <a:ext uri="{FF2B5EF4-FFF2-40B4-BE49-F238E27FC236}">
                <a16:creationId xmlns:a16="http://schemas.microsoft.com/office/drawing/2014/main" id="{66C5A3AF-5E5A-4F7E-9B5B-A0FDE1CC4A74}"/>
              </a:ext>
            </a:extLst>
          </p:cNvPr>
          <p:cNvSpPr txBox="1">
            <a:spLocks/>
          </p:cNvSpPr>
          <p:nvPr/>
        </p:nvSpPr>
        <p:spPr>
          <a:xfrm>
            <a:off x="990599" y="1978026"/>
            <a:ext cx="4320000" cy="17211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da-DK" sz="1100" b="1" dirty="0">
                <a:solidFill>
                  <a:srgbClr val="04888D"/>
                </a:solidFill>
                <a:latin typeface="Arial" panose="020B0604020202020204" pitchFamily="34" charset="0"/>
                <a:cs typeface="Arial" panose="020B0604020202020204" pitchFamily="34" charset="0"/>
              </a:rPr>
              <a:t>Det vigtigste den første dag er, at du føler dig velkommen: </a:t>
            </a:r>
            <a:endParaRPr lang="da-DK" sz="1100" dirty="0">
              <a:solidFill>
                <a:srgbClr val="04888D"/>
              </a:solidFill>
              <a:latin typeface="Arial" panose="020B0604020202020204" pitchFamily="34" charset="0"/>
              <a:cs typeface="Arial" panose="020B0604020202020204" pitchFamily="34" charset="0"/>
            </a:endParaRPr>
          </a:p>
          <a:p>
            <a:pPr marL="252000">
              <a:spcBef>
                <a:spcPts val="600"/>
              </a:spcBef>
            </a:pPr>
            <a:r>
              <a:rPr lang="da-DK" sz="1100" dirty="0">
                <a:solidFill>
                  <a:srgbClr val="04888D"/>
                </a:solidFill>
                <a:latin typeface="Arial" panose="020B0604020202020204" pitchFamily="34" charset="0"/>
                <a:cs typeface="Arial" panose="020B0604020202020204" pitchFamily="34" charset="0"/>
              </a:rPr>
              <a:t>Din leder vil være klar til at tage imod den første dag</a:t>
            </a:r>
          </a:p>
          <a:p>
            <a:pPr marL="252000">
              <a:spcBef>
                <a:spcPts val="600"/>
              </a:spcBef>
            </a:pPr>
            <a:r>
              <a:rPr lang="da-DK" sz="1100" dirty="0">
                <a:solidFill>
                  <a:srgbClr val="04888D"/>
                </a:solidFill>
                <a:latin typeface="Arial" panose="020B0604020202020204" pitchFamily="34" charset="0"/>
                <a:cs typeface="Arial" panose="020B0604020202020204" pitchFamily="34" charset="0"/>
              </a:rPr>
              <a:t>Herefter vil du blive vist rundt og introduceret til arbejdspladsen og kollegaerne</a:t>
            </a:r>
          </a:p>
          <a:p>
            <a:pPr marL="252000">
              <a:spcBef>
                <a:spcPts val="600"/>
              </a:spcBef>
            </a:pPr>
            <a:r>
              <a:rPr lang="da-DK" sz="1100" dirty="0">
                <a:solidFill>
                  <a:srgbClr val="04888D"/>
                </a:solidFill>
                <a:latin typeface="Arial" panose="020B0604020202020204" pitchFamily="34" charset="0"/>
                <a:cs typeface="Arial" panose="020B0604020202020204" pitchFamily="34" charset="0"/>
              </a:rPr>
              <a:t>Din leder vil have afsat til at holde møde med dig</a:t>
            </a:r>
          </a:p>
          <a:p>
            <a:pPr marL="252000">
              <a:spcBef>
                <a:spcPts val="600"/>
              </a:spcBef>
            </a:pPr>
            <a:r>
              <a:rPr lang="da-DK" sz="1100" dirty="0">
                <a:solidFill>
                  <a:srgbClr val="04888D"/>
                </a:solidFill>
                <a:latin typeface="Arial" panose="020B0604020202020204" pitchFamily="34" charset="0"/>
                <a:cs typeface="Arial" panose="020B0604020202020204" pitchFamily="34" charset="0"/>
              </a:rPr>
              <a:t>Du vil få mulighed for at gennemgå introduktionsprogrammet sammen med din leder</a:t>
            </a:r>
          </a:p>
          <a:p>
            <a:pPr marL="0" indent="0">
              <a:buFont typeface="Arial" panose="020B0604020202020204" pitchFamily="34" charset="0"/>
              <a:buNone/>
            </a:pPr>
            <a:endParaRPr lang="da-DK" sz="1200" i="1" dirty="0">
              <a:solidFill>
                <a:srgbClr val="04888D"/>
              </a:solidFill>
              <a:latin typeface="Arial" panose="020B0604020202020204" pitchFamily="34" charset="0"/>
              <a:cs typeface="Arial" panose="020B0604020202020204" pitchFamily="34" charset="0"/>
            </a:endParaRPr>
          </a:p>
        </p:txBody>
      </p:sp>
      <p:sp>
        <p:nvSpPr>
          <p:cNvPr id="23" name="Rektangel: afrundede hjørner 4">
            <a:extLst>
              <a:ext uri="{FF2B5EF4-FFF2-40B4-BE49-F238E27FC236}">
                <a16:creationId xmlns:a16="http://schemas.microsoft.com/office/drawing/2014/main" id="{8CBF66A6-2343-4E3F-B2C9-9554FE5FCBBB}"/>
              </a:ext>
            </a:extLst>
          </p:cNvPr>
          <p:cNvSpPr/>
          <p:nvPr/>
        </p:nvSpPr>
        <p:spPr>
          <a:xfrm>
            <a:off x="6031017" y="1861363"/>
            <a:ext cx="4529896" cy="1689178"/>
          </a:xfrm>
          <a:prstGeom prst="roundRect">
            <a:avLst>
              <a:gd name="adj" fmla="val 8637"/>
            </a:avLst>
          </a:prstGeom>
          <a:noFill/>
          <a:ln w="1905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dirty="0">
              <a:solidFill>
                <a:srgbClr val="138338"/>
              </a:solidFill>
              <a:latin typeface="Arial" panose="020B0604020202020204" pitchFamily="34" charset="0"/>
              <a:cs typeface="Arial" panose="020B0604020202020204" pitchFamily="34" charset="0"/>
            </a:endParaRPr>
          </a:p>
        </p:txBody>
      </p:sp>
      <p:sp>
        <p:nvSpPr>
          <p:cNvPr id="24" name="Rektangel: afrundede hjørner 4">
            <a:extLst>
              <a:ext uri="{FF2B5EF4-FFF2-40B4-BE49-F238E27FC236}">
                <a16:creationId xmlns:a16="http://schemas.microsoft.com/office/drawing/2014/main" id="{8CBF66A6-2343-4E3F-B2C9-9554FE5FCBBB}"/>
              </a:ext>
            </a:extLst>
          </p:cNvPr>
          <p:cNvSpPr/>
          <p:nvPr/>
        </p:nvSpPr>
        <p:spPr>
          <a:xfrm>
            <a:off x="6444055" y="1527110"/>
            <a:ext cx="1776567" cy="429662"/>
          </a:xfrm>
          <a:prstGeom prst="roundRect">
            <a:avLst>
              <a:gd name="adj" fmla="val 15528"/>
            </a:avLst>
          </a:prstGeom>
          <a:solidFill>
            <a:srgbClr val="04888D"/>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solidFill>
                <a:latin typeface="Arial" panose="020B0604020202020204" pitchFamily="34" charset="0"/>
                <a:cs typeface="Arial" panose="020B0604020202020204" pitchFamily="34" charset="0"/>
              </a:rPr>
              <a:t>DET SKER DER</a:t>
            </a:r>
          </a:p>
        </p:txBody>
      </p:sp>
      <p:sp>
        <p:nvSpPr>
          <p:cNvPr id="25" name="Titel 1">
            <a:extLst>
              <a:ext uri="{FF2B5EF4-FFF2-40B4-BE49-F238E27FC236}">
                <a16:creationId xmlns:a16="http://schemas.microsoft.com/office/drawing/2014/main" id="{821709CC-8BA5-4B58-B12B-F58B8A600C9E}"/>
              </a:ext>
            </a:extLst>
          </p:cNvPr>
          <p:cNvSpPr txBox="1">
            <a:spLocks/>
          </p:cNvSpPr>
          <p:nvPr/>
        </p:nvSpPr>
        <p:spPr>
          <a:xfrm>
            <a:off x="838200" y="567276"/>
            <a:ext cx="5710881" cy="8496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rgbClr val="04888D"/>
                </a:solidFill>
                <a:latin typeface="Arial" panose="020B0604020202020204" pitchFamily="34" charset="0"/>
                <a:cs typeface="Arial" panose="020B0604020202020204" pitchFamily="34" charset="0"/>
              </a:rPr>
              <a:t>FØRSTE ARBEJDSDAG</a:t>
            </a:r>
            <a:endParaRPr lang="da-DK" sz="3200" b="1" i="1" dirty="0">
              <a:solidFill>
                <a:srgbClr val="04888D"/>
              </a:solidFill>
              <a:latin typeface="Arial" panose="020B0604020202020204" pitchFamily="34" charset="0"/>
              <a:cs typeface="Arial" panose="020B0604020202020204" pitchFamily="34" charset="0"/>
            </a:endParaRPr>
          </a:p>
        </p:txBody>
      </p:sp>
      <p:sp>
        <p:nvSpPr>
          <p:cNvPr id="30" name="Rektangel: afrundede hjørner 4">
            <a:extLst>
              <a:ext uri="{FF2B5EF4-FFF2-40B4-BE49-F238E27FC236}">
                <a16:creationId xmlns:a16="http://schemas.microsoft.com/office/drawing/2014/main" id="{8CBF66A6-2343-4E3F-B2C9-9554FE5FCBBB}"/>
              </a:ext>
            </a:extLst>
          </p:cNvPr>
          <p:cNvSpPr/>
          <p:nvPr/>
        </p:nvSpPr>
        <p:spPr>
          <a:xfrm>
            <a:off x="1188166" y="4633258"/>
            <a:ext cx="1776567" cy="429662"/>
          </a:xfrm>
          <a:prstGeom prst="roundRect">
            <a:avLst>
              <a:gd name="adj" fmla="val 15528"/>
            </a:avLst>
          </a:prstGeom>
          <a:solidFill>
            <a:srgbClr val="04888D"/>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SUCCESKRITERIE</a:t>
            </a:r>
            <a:endParaRPr lang="da-DK" sz="900" b="1" dirty="0">
              <a:solidFill>
                <a:schemeClr val="bg1">
                  <a:lumMod val="95000"/>
                </a:schemeClr>
              </a:solidFill>
              <a:latin typeface="Arial" panose="020B0604020202020204" pitchFamily="34" charset="0"/>
              <a:cs typeface="Arial" panose="020B0604020202020204" pitchFamily="34" charset="0"/>
            </a:endParaRPr>
          </a:p>
        </p:txBody>
      </p:sp>
      <p:sp>
        <p:nvSpPr>
          <p:cNvPr id="4" name="Pladsholder til slidenummer 3"/>
          <p:cNvSpPr>
            <a:spLocks noGrp="1"/>
          </p:cNvSpPr>
          <p:nvPr>
            <p:ph type="sldNum" sz="quarter" idx="12"/>
          </p:nvPr>
        </p:nvSpPr>
        <p:spPr/>
        <p:txBody>
          <a:bodyPr/>
          <a:lstStyle/>
          <a:p>
            <a:fld id="{85472E28-42AD-4A9C-89EE-EA463672CBE9}" type="slidenum">
              <a:rPr lang="da-DK" smtClean="0"/>
              <a:t>4</a:t>
            </a:fld>
            <a:endParaRPr lang="da-DK"/>
          </a:p>
        </p:txBody>
      </p:sp>
      <p:pic>
        <p:nvPicPr>
          <p:cNvPr id="2" name="Billede 1">
            <a:extLst>
              <a:ext uri="{FF2B5EF4-FFF2-40B4-BE49-F238E27FC236}">
                <a16:creationId xmlns:a16="http://schemas.microsoft.com/office/drawing/2014/main" id="{E5E752D1-AD77-D0E9-FDCD-6FEDC39353D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6745" y="3297763"/>
            <a:ext cx="3326791" cy="4327198"/>
          </a:xfrm>
          <a:prstGeom prst="rect">
            <a:avLst/>
          </a:prstGeom>
        </p:spPr>
      </p:pic>
    </p:spTree>
    <p:extLst>
      <p:ext uri="{BB962C8B-B14F-4D97-AF65-F5344CB8AC3E}">
        <p14:creationId xmlns:p14="http://schemas.microsoft.com/office/powerpoint/2010/main" val="143004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 name="Billede 2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576745" y="3297763"/>
            <a:ext cx="3326791" cy="4327198"/>
          </a:xfrm>
          <a:prstGeom prst="rect">
            <a:avLst/>
          </a:prstGeom>
        </p:spPr>
      </p:pic>
      <p:sp>
        <p:nvSpPr>
          <p:cNvPr id="3" name="Pladsholder til indhold 2">
            <a:extLst>
              <a:ext uri="{FF2B5EF4-FFF2-40B4-BE49-F238E27FC236}">
                <a16:creationId xmlns:a16="http://schemas.microsoft.com/office/drawing/2014/main" id="{66C5A3AF-5E5A-4F7E-9B5B-A0FDE1CC4A74}"/>
              </a:ext>
            </a:extLst>
          </p:cNvPr>
          <p:cNvSpPr>
            <a:spLocks noGrp="1"/>
          </p:cNvSpPr>
          <p:nvPr>
            <p:ph idx="1"/>
          </p:nvPr>
        </p:nvSpPr>
        <p:spPr>
          <a:xfrm>
            <a:off x="6151983" y="2035692"/>
            <a:ext cx="4320000" cy="1687811"/>
          </a:xfrm>
        </p:spPr>
        <p:txBody>
          <a:bodyPr>
            <a:noAutofit/>
          </a:bodyPr>
          <a:lstStyle/>
          <a:p>
            <a:pPr marL="0" indent="0">
              <a:lnSpc>
                <a:spcPct val="110000"/>
              </a:lnSpc>
              <a:spcBef>
                <a:spcPts val="1200"/>
              </a:spcBef>
              <a:buNone/>
            </a:pPr>
            <a:r>
              <a:rPr lang="da-DK" sz="1100" b="1" dirty="0">
                <a:solidFill>
                  <a:srgbClr val="04888D"/>
                </a:solidFill>
                <a:latin typeface="Arial" panose="020B0604020202020204" pitchFamily="34" charset="0"/>
                <a:cs typeface="Arial" panose="020B0604020202020204" pitchFamily="34" charset="0"/>
              </a:rPr>
              <a:t>PRØVETIDSSAMTALE</a:t>
            </a:r>
            <a:endParaRPr lang="da-DK" sz="1100" dirty="0">
              <a:solidFill>
                <a:srgbClr val="04888D"/>
              </a:solidFill>
              <a:latin typeface="Arial" panose="020B0604020202020204" pitchFamily="34" charset="0"/>
              <a:cs typeface="Arial" panose="020B0604020202020204" pitchFamily="34" charset="0"/>
            </a:endParaRPr>
          </a:p>
          <a:p>
            <a:pPr marL="0" indent="0">
              <a:lnSpc>
                <a:spcPct val="110000"/>
              </a:lnSpc>
              <a:spcBef>
                <a:spcPts val="600"/>
              </a:spcBef>
              <a:buNone/>
            </a:pPr>
            <a:r>
              <a:rPr lang="da-DK" sz="1100" dirty="0">
                <a:solidFill>
                  <a:srgbClr val="04888D"/>
                </a:solidFill>
                <a:latin typeface="Arial" panose="020B0604020202020204" pitchFamily="34" charset="0"/>
                <a:cs typeface="Arial" panose="020B0604020202020204" pitchFamily="34" charset="0"/>
              </a:rPr>
              <a:t>Der afholdes i løbet af prøvetiden en prøvetidssamtale med dig og din nærmeste leder.</a:t>
            </a:r>
          </a:p>
          <a:p>
            <a:pPr marL="0" indent="0">
              <a:lnSpc>
                <a:spcPct val="110000"/>
              </a:lnSpc>
              <a:spcBef>
                <a:spcPts val="1200"/>
              </a:spcBef>
              <a:buNone/>
            </a:pPr>
            <a:r>
              <a:rPr lang="da-DK" sz="1100" b="1" dirty="0">
                <a:solidFill>
                  <a:srgbClr val="04888D"/>
                </a:solidFill>
                <a:latin typeface="Arial" panose="020B0604020202020204" pitchFamily="34" charset="0"/>
                <a:cs typeface="Arial" panose="020B0604020202020204" pitchFamily="34" charset="0"/>
              </a:rPr>
              <a:t>WEBKURSUS I GDPR – PERSONDATAFORODNINGEN</a:t>
            </a:r>
          </a:p>
          <a:p>
            <a:pPr marL="0" indent="0">
              <a:lnSpc>
                <a:spcPct val="110000"/>
              </a:lnSpc>
              <a:spcBef>
                <a:spcPts val="600"/>
              </a:spcBef>
              <a:buNone/>
            </a:pPr>
            <a:r>
              <a:rPr lang="da-DK" sz="1100" dirty="0">
                <a:solidFill>
                  <a:srgbClr val="04888D"/>
                </a:solidFill>
                <a:latin typeface="Arial" panose="020B0604020202020204" pitchFamily="34" charset="0"/>
                <a:cs typeface="Arial" panose="020B0604020202020204" pitchFamily="34" charset="0"/>
              </a:rPr>
              <a:t>Som ny ansat i Nyborg Kommune skal du igennem webkurset i GDPR. Et link til kurset vil blive sendt til din arbejdsmail inden for de første uger af din opstart. </a:t>
            </a:r>
          </a:p>
        </p:txBody>
      </p:sp>
      <p:sp>
        <p:nvSpPr>
          <p:cNvPr id="12" name="Pil: vinkel 5">
            <a:extLst>
              <a:ext uri="{FF2B5EF4-FFF2-40B4-BE49-F238E27FC236}">
                <a16:creationId xmlns:a16="http://schemas.microsoft.com/office/drawing/2014/main" id="{FEE01382-D355-464B-AD2C-930AAF97B5AD}"/>
              </a:ext>
            </a:extLst>
          </p:cNvPr>
          <p:cNvSpPr/>
          <p:nvPr/>
        </p:nvSpPr>
        <p:spPr>
          <a:xfrm>
            <a:off x="8833421" y="220152"/>
            <a:ext cx="892145" cy="347124"/>
          </a:xfrm>
          <a:prstGeom prst="chevron">
            <a:avLst/>
          </a:prstGeom>
          <a:solidFill>
            <a:schemeClr val="bg1"/>
          </a:solid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3" name="Tekstfelt 12">
            <a:extLst>
              <a:ext uri="{FF2B5EF4-FFF2-40B4-BE49-F238E27FC236}">
                <a16:creationId xmlns:a16="http://schemas.microsoft.com/office/drawing/2014/main" id="{3FF79436-35CC-4304-B7CF-FEE03AB1DA72}"/>
              </a:ext>
            </a:extLst>
          </p:cNvPr>
          <p:cNvSpPr txBox="1"/>
          <p:nvPr/>
        </p:nvSpPr>
        <p:spPr>
          <a:xfrm>
            <a:off x="9068486" y="278298"/>
            <a:ext cx="512122"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rgbClr val="04888D"/>
                </a:solidFill>
                <a:latin typeface="Arial" panose="020B0604020202020204" pitchFamily="34" charset="0"/>
                <a:cs typeface="Arial" panose="020B0604020202020204" pitchFamily="34" charset="0"/>
              </a:rPr>
              <a:t>1. dag</a:t>
            </a:r>
          </a:p>
        </p:txBody>
      </p:sp>
      <p:sp>
        <p:nvSpPr>
          <p:cNvPr id="14" name="Pil: vinkel 5">
            <a:extLst>
              <a:ext uri="{FF2B5EF4-FFF2-40B4-BE49-F238E27FC236}">
                <a16:creationId xmlns:a16="http://schemas.microsoft.com/office/drawing/2014/main" id="{FEE01382-D355-464B-AD2C-930AAF97B5AD}"/>
              </a:ext>
            </a:extLst>
          </p:cNvPr>
          <p:cNvSpPr/>
          <p:nvPr/>
        </p:nvSpPr>
        <p:spPr>
          <a:xfrm>
            <a:off x="9725566" y="220152"/>
            <a:ext cx="892145" cy="347124"/>
          </a:xfrm>
          <a:prstGeom prst="chevron">
            <a:avLst/>
          </a:prstGeom>
          <a:solidFill>
            <a:srgbClr val="04888D"/>
          </a:solidFill>
          <a:ln w="1270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200" dirty="0">
              <a:solidFill>
                <a:srgbClr val="00447A"/>
              </a:solidFill>
            </a:endParaRPr>
          </a:p>
        </p:txBody>
      </p:sp>
      <p:sp>
        <p:nvSpPr>
          <p:cNvPr id="15" name="Tekstfelt 14">
            <a:extLst>
              <a:ext uri="{FF2B5EF4-FFF2-40B4-BE49-F238E27FC236}">
                <a16:creationId xmlns:a16="http://schemas.microsoft.com/office/drawing/2014/main" id="{3FF79436-35CC-4304-B7CF-FEE03AB1DA72}"/>
              </a:ext>
            </a:extLst>
          </p:cNvPr>
          <p:cNvSpPr txBox="1"/>
          <p:nvPr/>
        </p:nvSpPr>
        <p:spPr>
          <a:xfrm>
            <a:off x="9848270" y="276510"/>
            <a:ext cx="788889" cy="215444"/>
          </a:xfrm>
          <a:prstGeom prst="rect">
            <a:avLst/>
          </a:prstGeom>
          <a:noFill/>
          <a:ln>
            <a:noFill/>
          </a:ln>
        </p:spPr>
        <p:style>
          <a:lnRef idx="0">
            <a:scrgbClr r="0" g="0" b="0"/>
          </a:lnRef>
          <a:fillRef idx="0">
            <a:scrgbClr r="0" g="0" b="0"/>
          </a:fillRef>
          <a:effectRef idx="0">
            <a:scrgbClr r="0" g="0" b="0"/>
          </a:effectRef>
          <a:fontRef idx="minor">
            <a:schemeClr val="dk1"/>
          </a:fontRef>
        </p:style>
        <p:txBody>
          <a:bodyPr wrap="square" rtlCol="0">
            <a:spAutoFit/>
          </a:bodyPr>
          <a:lstStyle/>
          <a:p>
            <a:r>
              <a:rPr lang="da-DK" sz="800" dirty="0">
                <a:solidFill>
                  <a:schemeClr val="bg1"/>
                </a:solidFill>
                <a:latin typeface="Arial" panose="020B0604020202020204" pitchFamily="34" charset="0"/>
                <a:cs typeface="Arial" panose="020B0604020202020204" pitchFamily="34" charset="0"/>
              </a:rPr>
              <a:t>0-6 måneder</a:t>
            </a:r>
          </a:p>
        </p:txBody>
      </p:sp>
      <p:sp>
        <p:nvSpPr>
          <p:cNvPr id="21" name="Pladsholder til indhold 2">
            <a:extLst>
              <a:ext uri="{FF2B5EF4-FFF2-40B4-BE49-F238E27FC236}">
                <a16:creationId xmlns:a16="http://schemas.microsoft.com/office/drawing/2014/main" id="{66C5A3AF-5E5A-4F7E-9B5B-A0FDE1CC4A74}"/>
              </a:ext>
            </a:extLst>
          </p:cNvPr>
          <p:cNvSpPr txBox="1">
            <a:spLocks/>
          </p:cNvSpPr>
          <p:nvPr/>
        </p:nvSpPr>
        <p:spPr>
          <a:xfrm>
            <a:off x="978049" y="1861362"/>
            <a:ext cx="4682918" cy="360826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nSpc>
                <a:spcPct val="100000"/>
              </a:lnSpc>
              <a:buFont typeface="Arial" panose="020B0604020202020204" pitchFamily="34" charset="0"/>
              <a:buNone/>
            </a:pPr>
            <a:r>
              <a:rPr lang="da-DK" sz="1100" dirty="0">
                <a:solidFill>
                  <a:srgbClr val="04888D"/>
                </a:solidFill>
                <a:latin typeface="Arial" panose="020B0604020202020204" pitchFamily="34" charset="0"/>
                <a:cs typeface="Arial" panose="020B0604020202020204" pitchFamily="34" charset="0"/>
              </a:rPr>
              <a:t>Den første tid handler om, at du som nye medarbejder skal have viden om arbejdspladsen, afdelingen, samarbejdspartnere, kerneopgaven, regler, retningslinjer og kulturen. </a:t>
            </a:r>
          </a:p>
          <a:p>
            <a:pPr marL="0" indent="0">
              <a:lnSpc>
                <a:spcPct val="100000"/>
              </a:lnSpc>
              <a:buFont typeface="Arial" panose="020B0604020202020204" pitchFamily="34" charset="0"/>
              <a:buNone/>
            </a:pPr>
            <a:r>
              <a:rPr lang="da-DK" sz="1100" b="1" dirty="0">
                <a:solidFill>
                  <a:srgbClr val="04888D"/>
                </a:solidFill>
                <a:latin typeface="Arial" panose="020B0604020202020204" pitchFamily="34" charset="0"/>
                <a:cs typeface="Arial" panose="020B0604020202020204" pitchFamily="34" charset="0"/>
              </a:rPr>
              <a:t>Derfor vil du bl.a. blive introduceret til: </a:t>
            </a:r>
            <a:endParaRPr lang="da-DK" sz="1100" dirty="0">
              <a:solidFill>
                <a:srgbClr val="04888D"/>
              </a:solidFill>
              <a:latin typeface="Arial" panose="020B0604020202020204" pitchFamily="34" charset="0"/>
              <a:cs typeface="Arial" panose="020B0604020202020204" pitchFamily="34" charset="0"/>
            </a:endParaRPr>
          </a:p>
          <a:p>
            <a:pPr marL="252000">
              <a:lnSpc>
                <a:spcPct val="100000"/>
              </a:lnSpc>
              <a:spcBef>
                <a:spcPts val="600"/>
              </a:spcBef>
            </a:pPr>
            <a:r>
              <a:rPr lang="da-DK" sz="1100" dirty="0">
                <a:solidFill>
                  <a:srgbClr val="04888D"/>
                </a:solidFill>
                <a:latin typeface="Arial" panose="020B0604020202020204" pitchFamily="34" charset="0"/>
                <a:cs typeface="Arial" panose="020B0604020202020204" pitchFamily="34" charset="0"/>
              </a:rPr>
              <a:t>Din rolle og forventninger til dig</a:t>
            </a:r>
          </a:p>
          <a:p>
            <a:pPr marL="252000">
              <a:lnSpc>
                <a:spcPct val="100000"/>
              </a:lnSpc>
              <a:spcBef>
                <a:spcPts val="600"/>
              </a:spcBef>
            </a:pPr>
            <a:r>
              <a:rPr lang="da-DK" sz="1100" dirty="0">
                <a:solidFill>
                  <a:srgbClr val="04888D"/>
                </a:solidFill>
                <a:latin typeface="Arial" panose="020B0604020202020204" pitchFamily="34" charset="0"/>
                <a:cs typeface="Arial" panose="020B0604020202020204" pitchFamily="34" charset="0"/>
              </a:rPr>
              <a:t>Relevante politikker, retningslinjer m.m.  </a:t>
            </a:r>
          </a:p>
          <a:p>
            <a:pPr marL="252000">
              <a:lnSpc>
                <a:spcPct val="100000"/>
              </a:lnSpc>
              <a:spcBef>
                <a:spcPts val="600"/>
              </a:spcBef>
            </a:pPr>
            <a:r>
              <a:rPr lang="da-DK" sz="1100" dirty="0">
                <a:solidFill>
                  <a:srgbClr val="04888D"/>
                </a:solidFill>
                <a:latin typeface="Arial" panose="020B0604020202020204" pitchFamily="34" charset="0"/>
                <a:cs typeface="Arial" panose="020B0604020202020204" pitchFamily="34" charset="0"/>
              </a:rPr>
              <a:t>Nyborg Kommune tilbyder adgang til Ordlabs programmer for alle ansatte. Hvis du oplever nogen grad af læse- og skrivevanskeligheder, bliver du derfor tilbudt adgang til programmerne. Du kan finde mere information om programmere på kommunens hjemmeside eller ved </a:t>
            </a:r>
            <a:r>
              <a:rPr lang="da-DK" sz="1100">
                <a:solidFill>
                  <a:srgbClr val="04888D"/>
                </a:solidFill>
                <a:latin typeface="Arial" panose="020B0604020202020204" pitchFamily="34" charset="0"/>
                <a:cs typeface="Arial" panose="020B0604020202020204" pitchFamily="34" charset="0"/>
              </a:rPr>
              <a:t>at henvende dig til din nye leder. </a:t>
            </a:r>
            <a:endParaRPr lang="da-DK" sz="1100" dirty="0">
              <a:solidFill>
                <a:srgbClr val="04888D"/>
              </a:solidFill>
              <a:latin typeface="Arial" panose="020B0604020202020204" pitchFamily="34" charset="0"/>
              <a:cs typeface="Arial" panose="020B0604020202020204" pitchFamily="34" charset="0"/>
            </a:endParaRPr>
          </a:p>
          <a:p>
            <a:pPr marL="23400" indent="0">
              <a:lnSpc>
                <a:spcPct val="100000"/>
              </a:lnSpc>
              <a:spcBef>
                <a:spcPts val="600"/>
              </a:spcBef>
              <a:buNone/>
            </a:pPr>
            <a:r>
              <a:rPr lang="da-DK" sz="1100" dirty="0">
                <a:solidFill>
                  <a:srgbClr val="04888D"/>
                </a:solidFill>
                <a:latin typeface="Arial" panose="020B0604020202020204" pitchFamily="34" charset="0"/>
                <a:cs typeface="Arial" panose="020B0604020202020204" pitchFamily="34" charset="0"/>
              </a:rPr>
              <a:t>Overvej og aftal med din leder om du har behov for kompetenceudvikling.</a:t>
            </a:r>
          </a:p>
          <a:p>
            <a:pPr marL="23400" indent="0">
              <a:lnSpc>
                <a:spcPct val="100000"/>
              </a:lnSpc>
              <a:spcBef>
                <a:spcPts val="600"/>
              </a:spcBef>
              <a:buNone/>
            </a:pPr>
            <a:br>
              <a:rPr lang="da-DK" sz="1100" dirty="0">
                <a:solidFill>
                  <a:srgbClr val="04888D"/>
                </a:solidFill>
                <a:latin typeface="Arial" panose="020B0604020202020204" pitchFamily="34" charset="0"/>
                <a:cs typeface="Arial" panose="020B0604020202020204" pitchFamily="34" charset="0"/>
              </a:rPr>
            </a:br>
            <a:r>
              <a:rPr lang="da-DK" sz="1100" dirty="0">
                <a:solidFill>
                  <a:srgbClr val="04888D"/>
                </a:solidFill>
                <a:latin typeface="Arial" panose="020B0604020202020204" pitchFamily="34" charset="0"/>
                <a:cs typeface="Arial" panose="020B0604020202020204" pitchFamily="34" charset="0"/>
              </a:rPr>
              <a:t>Vi er altid interesseret i at blive dygtigere eller gøre tingene på en smartere måde. Så husk altid at tage fat i din leder eller kollega, hvis du ser eller oplever noget, der kan gøres hurtigere, bedre eller billigere. </a:t>
            </a:r>
            <a:endParaRPr lang="da-DK" sz="1200" i="1" dirty="0">
              <a:solidFill>
                <a:srgbClr val="04888D"/>
              </a:solidFill>
              <a:latin typeface="Arial" panose="020B0604020202020204" pitchFamily="34" charset="0"/>
              <a:cs typeface="Arial" panose="020B0604020202020204" pitchFamily="34" charset="0"/>
            </a:endParaRPr>
          </a:p>
        </p:txBody>
      </p:sp>
      <p:sp>
        <p:nvSpPr>
          <p:cNvPr id="23" name="Rektangel: afrundede hjørner 4">
            <a:extLst>
              <a:ext uri="{FF2B5EF4-FFF2-40B4-BE49-F238E27FC236}">
                <a16:creationId xmlns:a16="http://schemas.microsoft.com/office/drawing/2014/main" id="{8CBF66A6-2343-4E3F-B2C9-9554FE5FCBBB}"/>
              </a:ext>
            </a:extLst>
          </p:cNvPr>
          <p:cNvSpPr/>
          <p:nvPr/>
        </p:nvSpPr>
        <p:spPr>
          <a:xfrm>
            <a:off x="6031017" y="1861363"/>
            <a:ext cx="4529896" cy="1985707"/>
          </a:xfrm>
          <a:prstGeom prst="roundRect">
            <a:avLst>
              <a:gd name="adj" fmla="val 4738"/>
            </a:avLst>
          </a:prstGeom>
          <a:noFill/>
          <a:ln w="19050">
            <a:solidFill>
              <a:srgbClr val="04888D"/>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sz="1100" dirty="0">
              <a:solidFill>
                <a:schemeClr val="bg1">
                  <a:lumMod val="95000"/>
                </a:schemeClr>
              </a:solidFill>
              <a:latin typeface="Arial" panose="020B0604020202020204" pitchFamily="34" charset="0"/>
              <a:cs typeface="Arial" panose="020B0604020202020204" pitchFamily="34" charset="0"/>
            </a:endParaRPr>
          </a:p>
        </p:txBody>
      </p:sp>
      <p:sp>
        <p:nvSpPr>
          <p:cNvPr id="24" name="Rektangel: afrundede hjørner 4">
            <a:extLst>
              <a:ext uri="{FF2B5EF4-FFF2-40B4-BE49-F238E27FC236}">
                <a16:creationId xmlns:a16="http://schemas.microsoft.com/office/drawing/2014/main" id="{8CBF66A6-2343-4E3F-B2C9-9554FE5FCBBB}"/>
              </a:ext>
            </a:extLst>
          </p:cNvPr>
          <p:cNvSpPr/>
          <p:nvPr/>
        </p:nvSpPr>
        <p:spPr>
          <a:xfrm>
            <a:off x="6444055" y="1527110"/>
            <a:ext cx="1776567" cy="429662"/>
          </a:xfrm>
          <a:prstGeom prst="roundRect">
            <a:avLst>
              <a:gd name="adj" fmla="val 15528"/>
            </a:avLst>
          </a:prstGeom>
          <a:solidFill>
            <a:srgbClr val="04888D"/>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AKTIVITETER</a:t>
            </a:r>
            <a:endParaRPr lang="da-DK" sz="1050" b="1" dirty="0">
              <a:solidFill>
                <a:schemeClr val="bg1">
                  <a:lumMod val="95000"/>
                </a:schemeClr>
              </a:solidFill>
              <a:latin typeface="Arial" panose="020B0604020202020204" pitchFamily="34" charset="0"/>
              <a:cs typeface="Arial" panose="020B0604020202020204" pitchFamily="34" charset="0"/>
            </a:endParaRPr>
          </a:p>
        </p:txBody>
      </p:sp>
      <p:sp>
        <p:nvSpPr>
          <p:cNvPr id="25" name="Titel 1">
            <a:extLst>
              <a:ext uri="{FF2B5EF4-FFF2-40B4-BE49-F238E27FC236}">
                <a16:creationId xmlns:a16="http://schemas.microsoft.com/office/drawing/2014/main" id="{821709CC-8BA5-4B58-B12B-F58B8A600C9E}"/>
              </a:ext>
            </a:extLst>
          </p:cNvPr>
          <p:cNvSpPr txBox="1">
            <a:spLocks/>
          </p:cNvSpPr>
          <p:nvPr/>
        </p:nvSpPr>
        <p:spPr>
          <a:xfrm>
            <a:off x="838200" y="567276"/>
            <a:ext cx="5975866" cy="849632"/>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da-DK" sz="3200" b="1" dirty="0">
                <a:solidFill>
                  <a:srgbClr val="04888D"/>
                </a:solidFill>
                <a:latin typeface="Arial" panose="020B0604020202020204" pitchFamily="34" charset="0"/>
                <a:cs typeface="Arial" panose="020B0604020202020204" pitchFamily="34" charset="0"/>
              </a:rPr>
              <a:t>ONBOARDING 0-6 MÅNEDER</a:t>
            </a:r>
            <a:endParaRPr lang="da-DK" sz="3200" b="1" i="1" dirty="0">
              <a:solidFill>
                <a:srgbClr val="04888D"/>
              </a:solidFill>
              <a:latin typeface="Arial" panose="020B0604020202020204" pitchFamily="34" charset="0"/>
              <a:cs typeface="Arial" panose="020B0604020202020204" pitchFamily="34" charset="0"/>
            </a:endParaRPr>
          </a:p>
        </p:txBody>
      </p:sp>
      <p:sp>
        <p:nvSpPr>
          <p:cNvPr id="4" name="Pladsholder til slidenummer 3"/>
          <p:cNvSpPr>
            <a:spLocks noGrp="1"/>
          </p:cNvSpPr>
          <p:nvPr>
            <p:ph type="sldNum" sz="quarter" idx="12"/>
          </p:nvPr>
        </p:nvSpPr>
        <p:spPr/>
        <p:txBody>
          <a:bodyPr/>
          <a:lstStyle/>
          <a:p>
            <a:fld id="{85472E28-42AD-4A9C-89EE-EA463672CBE9}" type="slidenum">
              <a:rPr lang="da-DK" smtClean="0"/>
              <a:t>5</a:t>
            </a:fld>
            <a:endParaRPr lang="da-DK"/>
          </a:p>
        </p:txBody>
      </p:sp>
      <p:sp>
        <p:nvSpPr>
          <p:cNvPr id="18" name="Rektangel: afrundede hjørner 4">
            <a:extLst>
              <a:ext uri="{FF2B5EF4-FFF2-40B4-BE49-F238E27FC236}">
                <a16:creationId xmlns:a16="http://schemas.microsoft.com/office/drawing/2014/main" id="{8CBF66A6-2343-4E3F-B2C9-9554FE5FCBBB}"/>
              </a:ext>
            </a:extLst>
          </p:cNvPr>
          <p:cNvSpPr/>
          <p:nvPr/>
        </p:nvSpPr>
        <p:spPr>
          <a:xfrm>
            <a:off x="6021134" y="4506802"/>
            <a:ext cx="4539779" cy="1222879"/>
          </a:xfrm>
          <a:prstGeom prst="roundRect">
            <a:avLst>
              <a:gd name="adj" fmla="val 15528"/>
            </a:avLst>
          </a:prstGeom>
          <a:solidFill>
            <a:srgbClr val="04888D">
              <a:alpha val="20000"/>
            </a:srgb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dirty="0">
                <a:solidFill>
                  <a:srgbClr val="04888D"/>
                </a:solidFill>
                <a:latin typeface="Arial" panose="020B0604020202020204" pitchFamily="34" charset="0"/>
                <a:cs typeface="Arial" panose="020B0604020202020204" pitchFamily="34" charset="0"/>
              </a:rPr>
              <a:t>Det er vigtigt, at du er i dialog med din leder – både før, under og efter en kompetenceudviklingsaktivitet (f.eks. et kursus). Sammen skal I have fokus på: forventninger til dig, aktiviteten, udbyttet og den efterfølgende brug i praksis. </a:t>
            </a:r>
          </a:p>
        </p:txBody>
      </p:sp>
      <p:sp>
        <p:nvSpPr>
          <p:cNvPr id="19" name="Rektangel: afrundede hjørner 4">
            <a:extLst>
              <a:ext uri="{FF2B5EF4-FFF2-40B4-BE49-F238E27FC236}">
                <a16:creationId xmlns:a16="http://schemas.microsoft.com/office/drawing/2014/main" id="{8CBF66A6-2343-4E3F-B2C9-9554FE5FCBBB}"/>
              </a:ext>
            </a:extLst>
          </p:cNvPr>
          <p:cNvSpPr/>
          <p:nvPr/>
        </p:nvSpPr>
        <p:spPr>
          <a:xfrm>
            <a:off x="6371100" y="4222717"/>
            <a:ext cx="1776567" cy="429662"/>
          </a:xfrm>
          <a:prstGeom prst="roundRect">
            <a:avLst>
              <a:gd name="adj" fmla="val 15528"/>
            </a:avLst>
          </a:prstGeom>
          <a:solidFill>
            <a:srgbClr val="04888D"/>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a-DK" sz="1100" b="1" dirty="0">
                <a:solidFill>
                  <a:schemeClr val="bg1">
                    <a:lumMod val="95000"/>
                  </a:schemeClr>
                </a:solidFill>
                <a:latin typeface="Arial" panose="020B0604020202020204" pitchFamily="34" charset="0"/>
                <a:cs typeface="Arial" panose="020B0604020202020204" pitchFamily="34" charset="0"/>
              </a:rPr>
              <a:t>FØR - UNDER - EFTER</a:t>
            </a:r>
            <a:endParaRPr lang="da-DK" sz="1050" b="1" dirty="0">
              <a:solidFill>
                <a:schemeClr val="bg1">
                  <a:lumMod val="95000"/>
                </a:schemeClr>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2440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Titel 1">
            <a:extLst>
              <a:ext uri="{FF2B5EF4-FFF2-40B4-BE49-F238E27FC236}">
                <a16:creationId xmlns:a16="http://schemas.microsoft.com/office/drawing/2014/main" id="{821709CC-8BA5-4B58-B12B-F58B8A600C9E}"/>
              </a:ext>
            </a:extLst>
          </p:cNvPr>
          <p:cNvSpPr txBox="1">
            <a:spLocks/>
          </p:cNvSpPr>
          <p:nvPr/>
        </p:nvSpPr>
        <p:spPr>
          <a:xfrm>
            <a:off x="0" y="296104"/>
            <a:ext cx="12192000" cy="6853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a-DK" sz="3200" b="1" dirty="0">
                <a:solidFill>
                  <a:srgbClr val="04888D"/>
                </a:solidFill>
                <a:latin typeface="Arial" panose="020B0604020202020204" pitchFamily="34" charset="0"/>
                <a:cs typeface="Arial" panose="020B0604020202020204" pitchFamily="34" charset="0"/>
              </a:rPr>
              <a:t>OVERSIGT – POLITIKKER &amp; RETNINGSLINJER</a:t>
            </a:r>
            <a:endParaRPr lang="da-DK" sz="3200" b="1" i="1" dirty="0">
              <a:solidFill>
                <a:srgbClr val="04888D"/>
              </a:solidFill>
              <a:latin typeface="Arial" panose="020B0604020202020204" pitchFamily="34" charset="0"/>
              <a:cs typeface="Arial" panose="020B0604020202020204" pitchFamily="34" charset="0"/>
            </a:endParaRPr>
          </a:p>
        </p:txBody>
      </p:sp>
      <p:sp>
        <p:nvSpPr>
          <p:cNvPr id="6" name="Tekstfelt 5"/>
          <p:cNvSpPr txBox="1"/>
          <p:nvPr/>
        </p:nvSpPr>
        <p:spPr>
          <a:xfrm>
            <a:off x="393699" y="1134420"/>
            <a:ext cx="11398250" cy="461665"/>
          </a:xfrm>
          <a:prstGeom prst="rect">
            <a:avLst/>
          </a:prstGeom>
          <a:noFill/>
        </p:spPr>
        <p:txBody>
          <a:bodyPr wrap="square" rtlCol="0">
            <a:spAutoFit/>
          </a:bodyPr>
          <a:lstStyle/>
          <a:p>
            <a:r>
              <a:rPr lang="da-DK" sz="1200" dirty="0">
                <a:solidFill>
                  <a:srgbClr val="04888D"/>
                </a:solidFill>
                <a:latin typeface="Arial" panose="020B0604020202020204" pitchFamily="34" charset="0"/>
                <a:cs typeface="Arial" panose="020B0604020202020204" pitchFamily="34" charset="0"/>
              </a:rPr>
              <a:t>Her finder du en oversigt over de generelle politikker og retningslinjer, der er vigtige for dig som ny medarbejder at kende til for at få et samlet billede af Nyborg Kommune som arbejdsplads. Herudover kan der være afdelingsspecifikt eller andet materiale, som også er relevant. </a:t>
            </a:r>
          </a:p>
        </p:txBody>
      </p:sp>
      <p:sp>
        <p:nvSpPr>
          <p:cNvPr id="3" name="Pladsholder til slidenummer 2"/>
          <p:cNvSpPr>
            <a:spLocks noGrp="1"/>
          </p:cNvSpPr>
          <p:nvPr>
            <p:ph type="sldNum" sz="quarter" idx="12"/>
          </p:nvPr>
        </p:nvSpPr>
        <p:spPr/>
        <p:txBody>
          <a:bodyPr/>
          <a:lstStyle/>
          <a:p>
            <a:fld id="{85472E28-42AD-4A9C-89EE-EA463672CBE9}" type="slidenum">
              <a:rPr lang="da-DK" smtClean="0"/>
              <a:t>6</a:t>
            </a:fld>
            <a:endParaRPr lang="da-DK"/>
          </a:p>
        </p:txBody>
      </p:sp>
      <p:graphicFrame>
        <p:nvGraphicFramePr>
          <p:cNvPr id="7" name="Tabel 6"/>
          <p:cNvGraphicFramePr>
            <a:graphicFrameLocks noGrp="1"/>
          </p:cNvGraphicFramePr>
          <p:nvPr>
            <p:extLst>
              <p:ext uri="{D42A27DB-BD31-4B8C-83A1-F6EECF244321}">
                <p14:modId xmlns:p14="http://schemas.microsoft.com/office/powerpoint/2010/main" val="1103116794"/>
              </p:ext>
            </p:extLst>
          </p:nvPr>
        </p:nvGraphicFramePr>
        <p:xfrm>
          <a:off x="455612" y="1781095"/>
          <a:ext cx="11274425" cy="2350983"/>
        </p:xfrm>
        <a:graphic>
          <a:graphicData uri="http://schemas.openxmlformats.org/drawingml/2006/table">
            <a:tbl>
              <a:tblPr firstRow="1" bandRow="1">
                <a:tableStyleId>{5C22544A-7EE6-4342-B048-85BDC9FD1C3A}</a:tableStyleId>
              </a:tblPr>
              <a:tblGrid>
                <a:gridCol w="2806700">
                  <a:extLst>
                    <a:ext uri="{9D8B030D-6E8A-4147-A177-3AD203B41FA5}">
                      <a16:colId xmlns:a16="http://schemas.microsoft.com/office/drawing/2014/main" val="3846752032"/>
                    </a:ext>
                  </a:extLst>
                </a:gridCol>
                <a:gridCol w="8467725">
                  <a:extLst>
                    <a:ext uri="{9D8B030D-6E8A-4147-A177-3AD203B41FA5}">
                      <a16:colId xmlns:a16="http://schemas.microsoft.com/office/drawing/2014/main" val="2400837977"/>
                    </a:ext>
                  </a:extLst>
                </a:gridCol>
              </a:tblGrid>
              <a:tr h="413809">
                <a:tc>
                  <a:txBody>
                    <a:bodyPr/>
                    <a:lstStyle/>
                    <a:p>
                      <a:pPr algn="ctr"/>
                      <a:r>
                        <a:rPr lang="da-DK" sz="1200" dirty="0">
                          <a:latin typeface="Arial" panose="020B0604020202020204" pitchFamily="34" charset="0"/>
                          <a:cs typeface="Arial" panose="020B0604020202020204" pitchFamily="34" charset="0"/>
                        </a:rPr>
                        <a:t>POLITIKKER</a:t>
                      </a:r>
                      <a:r>
                        <a:rPr lang="da-DK" sz="1200" baseline="0" dirty="0">
                          <a:latin typeface="Arial" panose="020B0604020202020204" pitchFamily="34" charset="0"/>
                          <a:cs typeface="Arial" panose="020B0604020202020204" pitchFamily="34" charset="0"/>
                        </a:rPr>
                        <a:t> &amp; RETNINGSLINJER</a:t>
                      </a:r>
                      <a:endParaRPr lang="da-DK" sz="1200" dirty="0">
                        <a:latin typeface="Arial" panose="020B0604020202020204" pitchFamily="34" charset="0"/>
                        <a:cs typeface="Arial" panose="020B0604020202020204" pitchFamily="34" charset="0"/>
                      </a:endParaRPr>
                    </a:p>
                  </a:txBody>
                  <a:tcPr anchor="ctr">
                    <a:solidFill>
                      <a:srgbClr val="04888D"/>
                    </a:solidFill>
                  </a:tcPr>
                </a:tc>
                <a:tc>
                  <a:txBody>
                    <a:bodyPr/>
                    <a:lstStyle/>
                    <a:p>
                      <a:pPr algn="ctr"/>
                      <a:r>
                        <a:rPr lang="da-DK" sz="1200" dirty="0">
                          <a:latin typeface="Arial" panose="020B0604020202020204" pitchFamily="34" charset="0"/>
                          <a:cs typeface="Arial" panose="020B0604020202020204" pitchFamily="34" charset="0"/>
                        </a:rPr>
                        <a:t>BESKRIVELSE</a:t>
                      </a:r>
                      <a:endParaRPr lang="da-DK" sz="1600" dirty="0">
                        <a:latin typeface="Arial" panose="020B0604020202020204" pitchFamily="34" charset="0"/>
                        <a:cs typeface="Arial" panose="020B0604020202020204" pitchFamily="34" charset="0"/>
                      </a:endParaRPr>
                    </a:p>
                  </a:txBody>
                  <a:tcPr anchor="ctr">
                    <a:solidFill>
                      <a:srgbClr val="04888D"/>
                    </a:solidFill>
                  </a:tcPr>
                </a:tc>
                <a:extLst>
                  <a:ext uri="{0D108BD9-81ED-4DB2-BD59-A6C34878D82A}">
                    <a16:rowId xmlns:a16="http://schemas.microsoft.com/office/drawing/2014/main" val="4053756068"/>
                  </a:ext>
                </a:extLst>
              </a:tr>
              <a:tr h="968587">
                <a:tc>
                  <a:txBody>
                    <a:bodyPr/>
                    <a:lstStyle/>
                    <a:p>
                      <a:pPr algn="ctr"/>
                      <a:r>
                        <a:rPr lang="da-DK" sz="1300" dirty="0">
                          <a:solidFill>
                            <a:srgbClr val="04888D"/>
                          </a:solidFill>
                          <a:latin typeface="Arial" panose="020B0604020202020204" pitchFamily="34" charset="0"/>
                          <a:cs typeface="Arial" panose="020B0604020202020204" pitchFamily="34" charset="0"/>
                        </a:rPr>
                        <a:t>Det</a:t>
                      </a:r>
                      <a:r>
                        <a:rPr lang="da-DK" sz="1300" baseline="0" dirty="0">
                          <a:solidFill>
                            <a:srgbClr val="04888D"/>
                          </a:solidFill>
                          <a:latin typeface="Arial" panose="020B0604020202020204" pitchFamily="34" charset="0"/>
                          <a:cs typeface="Arial" panose="020B0604020202020204" pitchFamily="34" charset="0"/>
                        </a:rPr>
                        <a:t> personalepolitiske univers</a:t>
                      </a:r>
                      <a:endParaRPr lang="da-DK" sz="1300" dirty="0">
                        <a:solidFill>
                          <a:srgbClr val="04888D"/>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r>
                        <a:rPr lang="da-DK" sz="1100" dirty="0">
                          <a:solidFill>
                            <a:srgbClr val="04888D"/>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Personalepolitikker og retningslinjer</a:t>
                      </a:r>
                      <a:r>
                        <a:rPr lang="da-DK" sz="1100" dirty="0">
                          <a:solidFill>
                            <a:srgbClr val="04888D"/>
                          </a:solidFill>
                          <a:latin typeface="Arial" panose="020B0604020202020204" pitchFamily="34" charset="0"/>
                          <a:cs typeface="Arial" panose="020B0604020202020204" pitchFamily="34" charset="0"/>
                        </a:rPr>
                        <a:t>. Du finder det</a:t>
                      </a:r>
                      <a:r>
                        <a:rPr lang="da-DK" sz="1100" baseline="0" dirty="0">
                          <a:solidFill>
                            <a:srgbClr val="04888D"/>
                          </a:solidFill>
                          <a:latin typeface="Arial" panose="020B0604020202020204" pitchFamily="34" charset="0"/>
                          <a:cs typeface="Arial" panose="020B0604020202020204" pitchFamily="34" charset="0"/>
                        </a:rPr>
                        <a:t> samlede overblik på kommunens intranet. </a:t>
                      </a:r>
                    </a:p>
                    <a:p>
                      <a:endParaRPr lang="da-DK" sz="1100" baseline="0" dirty="0">
                        <a:solidFill>
                          <a:srgbClr val="04888D"/>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da-DK" sz="1100" baseline="0" dirty="0">
                          <a:solidFill>
                            <a:srgbClr val="04888D"/>
                          </a:solidFill>
                          <a:latin typeface="Arial" panose="020B0604020202020204" pitchFamily="34" charset="0"/>
                          <a:cs typeface="Arial" panose="020B0604020202020204" pitchFamily="34" charset="0"/>
                        </a:rPr>
                        <a:t>Brugernavn: </a:t>
                      </a:r>
                      <a:r>
                        <a:rPr lang="da-DK" sz="1100" baseline="0" dirty="0" err="1">
                          <a:solidFill>
                            <a:srgbClr val="04888D"/>
                          </a:solidFill>
                          <a:latin typeface="Arial" panose="020B0604020202020204" pitchFamily="34" charset="0"/>
                          <a:cs typeface="Arial" panose="020B0604020202020204" pitchFamily="34" charset="0"/>
                        </a:rPr>
                        <a:t>nyborgintra</a:t>
                      </a:r>
                      <a:endParaRPr lang="da-DK" sz="1100" baseline="0" dirty="0">
                        <a:solidFill>
                          <a:srgbClr val="04888D"/>
                        </a:solidFill>
                        <a:latin typeface="Arial" panose="020B0604020202020204" pitchFamily="34" charset="0"/>
                        <a:cs typeface="Arial" panose="020B0604020202020204" pitchFamily="34" charset="0"/>
                      </a:endParaRPr>
                    </a:p>
                    <a:p>
                      <a:pPr marL="0" indent="0">
                        <a:buFont typeface="Arial" panose="020B0604020202020204" pitchFamily="34" charset="0"/>
                        <a:buNone/>
                      </a:pPr>
                      <a:r>
                        <a:rPr lang="da-DK" sz="1100" baseline="0" dirty="0">
                          <a:solidFill>
                            <a:srgbClr val="04888D"/>
                          </a:solidFill>
                          <a:latin typeface="Arial" panose="020B0604020202020204" pitchFamily="34" charset="0"/>
                          <a:cs typeface="Arial" panose="020B0604020202020204" pitchFamily="34" charset="0"/>
                        </a:rPr>
                        <a:t>Kodeord: </a:t>
                      </a:r>
                      <a:r>
                        <a:rPr lang="da-DK" sz="1100" baseline="0" dirty="0" err="1">
                          <a:solidFill>
                            <a:srgbClr val="04888D"/>
                          </a:solidFill>
                          <a:latin typeface="Arial" panose="020B0604020202020204" pitchFamily="34" charset="0"/>
                          <a:cs typeface="Arial" panose="020B0604020202020204" pitchFamily="34" charset="0"/>
                        </a:rPr>
                        <a:t>nyborgintra</a:t>
                      </a:r>
                      <a:endParaRPr lang="da-DK" sz="1100" dirty="0">
                        <a:solidFill>
                          <a:srgbClr val="04888D"/>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188219693"/>
                  </a:ext>
                </a:extLst>
              </a:tr>
              <a:tr h="968587">
                <a:tc>
                  <a:txBody>
                    <a:bodyPr/>
                    <a:lstStyle/>
                    <a:p>
                      <a:pPr algn="ctr"/>
                      <a:r>
                        <a:rPr lang="da-DK" sz="1300" dirty="0">
                          <a:solidFill>
                            <a:srgbClr val="04888D"/>
                          </a:solidFill>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God adfærd i det offentlige</a:t>
                      </a:r>
                      <a:endParaRPr lang="da-DK" sz="13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tc>
                  <a:txBody>
                    <a:bodyPr/>
                    <a:lstStyle/>
                    <a:p>
                      <a:r>
                        <a:rPr lang="da-DK" sz="1100" dirty="0">
                          <a:solidFill>
                            <a:srgbClr val="04888D"/>
                          </a:solidFill>
                          <a:latin typeface="Arial" panose="020B0604020202020204" pitchFamily="34" charset="0"/>
                          <a:cs typeface="Arial" panose="020B0604020202020204" pitchFamily="34" charset="0"/>
                        </a:rPr>
                        <a:t>God adfærd i det offentlige er en vejledning med grundlæggende regler</a:t>
                      </a:r>
                      <a:r>
                        <a:rPr lang="da-DK" sz="1100" baseline="0" dirty="0">
                          <a:solidFill>
                            <a:srgbClr val="04888D"/>
                          </a:solidFill>
                          <a:latin typeface="Arial" panose="020B0604020202020204" pitchFamily="34" charset="0"/>
                          <a:cs typeface="Arial" panose="020B0604020202020204" pitchFamily="34" charset="0"/>
                        </a:rPr>
                        <a:t> og principper, der gælder i det offentlige og for offentligt ansatte. Vejledningen skal hjælpe med til at undgå, at der opstår sager, hvor der rejses tvivl om offentligt ansattes adfærd. </a:t>
                      </a:r>
                      <a:endParaRPr lang="da-DK" sz="11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extLst>
                  <a:ext uri="{0D108BD9-81ED-4DB2-BD59-A6C34878D82A}">
                    <a16:rowId xmlns:a16="http://schemas.microsoft.com/office/drawing/2014/main" val="3984201805"/>
                  </a:ext>
                </a:extLst>
              </a:tr>
            </a:tbl>
          </a:graphicData>
        </a:graphic>
      </p:graphicFrame>
    </p:spTree>
    <p:extLst>
      <p:ext uri="{BB962C8B-B14F-4D97-AF65-F5344CB8AC3E}">
        <p14:creationId xmlns:p14="http://schemas.microsoft.com/office/powerpoint/2010/main" val="42314305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 4"/>
          <p:cNvGraphicFramePr>
            <a:graphicFrameLocks noGrp="1"/>
          </p:cNvGraphicFramePr>
          <p:nvPr>
            <p:extLst>
              <p:ext uri="{D42A27DB-BD31-4B8C-83A1-F6EECF244321}">
                <p14:modId xmlns:p14="http://schemas.microsoft.com/office/powerpoint/2010/main" val="2127678351"/>
              </p:ext>
            </p:extLst>
          </p:nvPr>
        </p:nvGraphicFramePr>
        <p:xfrm>
          <a:off x="393700" y="1491191"/>
          <a:ext cx="11398251" cy="3131977"/>
        </p:xfrm>
        <a:graphic>
          <a:graphicData uri="http://schemas.openxmlformats.org/drawingml/2006/table">
            <a:tbl>
              <a:tblPr firstRow="1" bandRow="1">
                <a:tableStyleId>{5C22544A-7EE6-4342-B048-85BDC9FD1C3A}</a:tableStyleId>
              </a:tblPr>
              <a:tblGrid>
                <a:gridCol w="2578100">
                  <a:extLst>
                    <a:ext uri="{9D8B030D-6E8A-4147-A177-3AD203B41FA5}">
                      <a16:colId xmlns:a16="http://schemas.microsoft.com/office/drawing/2014/main" val="20000"/>
                    </a:ext>
                  </a:extLst>
                </a:gridCol>
                <a:gridCol w="6105525">
                  <a:extLst>
                    <a:ext uri="{9D8B030D-6E8A-4147-A177-3AD203B41FA5}">
                      <a16:colId xmlns:a16="http://schemas.microsoft.com/office/drawing/2014/main" val="20001"/>
                    </a:ext>
                  </a:extLst>
                </a:gridCol>
                <a:gridCol w="2714626">
                  <a:extLst>
                    <a:ext uri="{9D8B030D-6E8A-4147-A177-3AD203B41FA5}">
                      <a16:colId xmlns:a16="http://schemas.microsoft.com/office/drawing/2014/main" val="20002"/>
                    </a:ext>
                  </a:extLst>
                </a:gridCol>
              </a:tblGrid>
              <a:tr h="442801">
                <a:tc>
                  <a:txBody>
                    <a:bodyPr/>
                    <a:lstStyle/>
                    <a:p>
                      <a:pPr algn="ctr"/>
                      <a:r>
                        <a:rPr lang="da-DK" sz="1200" dirty="0">
                          <a:latin typeface="Arial" panose="020B0604020202020204" pitchFamily="34" charset="0"/>
                          <a:cs typeface="Arial" panose="020B0604020202020204" pitchFamily="34" charset="0"/>
                        </a:rPr>
                        <a:t>IT-SYSTEMER</a:t>
                      </a:r>
                      <a:r>
                        <a:rPr lang="da-DK" sz="1200" baseline="0" dirty="0">
                          <a:latin typeface="Arial" panose="020B0604020202020204" pitchFamily="34" charset="0"/>
                          <a:cs typeface="Arial" panose="020B0604020202020204" pitchFamily="34" charset="0"/>
                        </a:rPr>
                        <a:t> &amp; PROGRAMMER</a:t>
                      </a:r>
                      <a:endParaRPr lang="da-DK" sz="1200" dirty="0">
                        <a:latin typeface="Arial" panose="020B0604020202020204" pitchFamily="34" charset="0"/>
                        <a:cs typeface="Arial" panose="020B0604020202020204" pitchFamily="34" charset="0"/>
                      </a:endParaRPr>
                    </a:p>
                  </a:txBody>
                  <a:tcPr anchor="ctr">
                    <a:solidFill>
                      <a:srgbClr val="04888D"/>
                    </a:solidFill>
                  </a:tcPr>
                </a:tc>
                <a:tc>
                  <a:txBody>
                    <a:bodyPr/>
                    <a:lstStyle/>
                    <a:p>
                      <a:pPr algn="ctr"/>
                      <a:r>
                        <a:rPr lang="da-DK" sz="1200" dirty="0">
                          <a:latin typeface="Arial" panose="020B0604020202020204" pitchFamily="34" charset="0"/>
                          <a:cs typeface="Arial" panose="020B0604020202020204" pitchFamily="34" charset="0"/>
                        </a:rPr>
                        <a:t>BESKRIVELSE</a:t>
                      </a:r>
                    </a:p>
                  </a:txBody>
                  <a:tcPr anchor="ctr">
                    <a:solidFill>
                      <a:srgbClr val="04888D"/>
                    </a:solidFill>
                  </a:tcPr>
                </a:tc>
                <a:tc>
                  <a:txBody>
                    <a:bodyPr/>
                    <a:lstStyle/>
                    <a:p>
                      <a:pPr algn="ctr"/>
                      <a:r>
                        <a:rPr lang="da-DK" sz="1200" dirty="0">
                          <a:latin typeface="Arial" panose="020B0604020202020204" pitchFamily="34" charset="0"/>
                          <a:cs typeface="Arial" panose="020B0604020202020204" pitchFamily="34" charset="0"/>
                        </a:rPr>
                        <a:t>ANBEFALING</a:t>
                      </a:r>
                      <a:r>
                        <a:rPr lang="da-DK" sz="1200" baseline="0" dirty="0">
                          <a:latin typeface="Arial" panose="020B0604020202020204" pitchFamily="34" charset="0"/>
                          <a:cs typeface="Arial" panose="020B0604020202020204" pitchFamily="34" charset="0"/>
                        </a:rPr>
                        <a:t> TIL INTRODUKTION</a:t>
                      </a:r>
                      <a:endParaRPr lang="da-DK" sz="1200" dirty="0">
                        <a:latin typeface="Arial" panose="020B0604020202020204" pitchFamily="34" charset="0"/>
                        <a:cs typeface="Arial" panose="020B0604020202020204" pitchFamily="34" charset="0"/>
                      </a:endParaRPr>
                    </a:p>
                  </a:txBody>
                  <a:tcPr anchor="ctr">
                    <a:solidFill>
                      <a:srgbClr val="04888D"/>
                    </a:solidFill>
                  </a:tcPr>
                </a:tc>
                <a:extLst>
                  <a:ext uri="{0D108BD9-81ED-4DB2-BD59-A6C34878D82A}">
                    <a16:rowId xmlns:a16="http://schemas.microsoft.com/office/drawing/2014/main" val="10000"/>
                  </a:ext>
                </a:extLst>
              </a:tr>
              <a:tr h="385222">
                <a:tc>
                  <a:txBody>
                    <a:bodyPr/>
                    <a:lstStyle/>
                    <a:p>
                      <a:pPr algn="ctr"/>
                      <a:r>
                        <a:rPr lang="da-DK" sz="1200" b="0" dirty="0">
                          <a:solidFill>
                            <a:srgbClr val="04888D"/>
                          </a:solidFill>
                          <a:latin typeface="Arial" panose="020B0604020202020204" pitchFamily="34" charset="0"/>
                          <a:cs typeface="Arial" panose="020B0604020202020204" pitchFamily="34" charset="0"/>
                        </a:rPr>
                        <a:t>Outlook</a:t>
                      </a:r>
                    </a:p>
                  </a:txBody>
                  <a:tcPr anchor="ctr">
                    <a:solidFill>
                      <a:srgbClr val="04888D">
                        <a:alpha val="20000"/>
                      </a:srgbClr>
                    </a:solidFill>
                  </a:tcPr>
                </a:tc>
                <a:tc>
                  <a:txBody>
                    <a:bodyPr/>
                    <a:lstStyle/>
                    <a:p>
                      <a:r>
                        <a:rPr lang="da-DK" sz="1200" dirty="0">
                          <a:solidFill>
                            <a:srgbClr val="04888D"/>
                          </a:solidFill>
                          <a:latin typeface="Arial" panose="020B0604020202020204" pitchFamily="34" charset="0"/>
                          <a:cs typeface="Arial" panose="020B0604020202020204" pitchFamily="34" charset="0"/>
                        </a:rPr>
                        <a:t>Nyborg</a:t>
                      </a:r>
                      <a:r>
                        <a:rPr lang="da-DK" sz="1200" baseline="0" dirty="0">
                          <a:solidFill>
                            <a:srgbClr val="04888D"/>
                          </a:solidFill>
                          <a:latin typeface="Arial" panose="020B0604020202020204" pitchFamily="34" charset="0"/>
                          <a:cs typeface="Arial" panose="020B0604020202020204" pitchFamily="34" charset="0"/>
                        </a:rPr>
                        <a:t> Kommunes mail og mødebookingssystem</a:t>
                      </a:r>
                      <a:endParaRPr lang="da-DK" sz="12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tc>
                  <a:txBody>
                    <a:bodyPr/>
                    <a:lstStyle/>
                    <a:p>
                      <a:r>
                        <a:rPr lang="da-DK" sz="1200" dirty="0">
                          <a:solidFill>
                            <a:srgbClr val="04888D"/>
                          </a:solidFill>
                          <a:latin typeface="Arial" panose="020B0604020202020204" pitchFamily="34" charset="0"/>
                          <a:cs typeface="Arial" panose="020B0604020202020204" pitchFamily="34" charset="0"/>
                        </a:rPr>
                        <a:t>Du</a:t>
                      </a:r>
                      <a:r>
                        <a:rPr lang="da-DK" sz="1200" baseline="0" dirty="0">
                          <a:solidFill>
                            <a:srgbClr val="04888D"/>
                          </a:solidFill>
                          <a:latin typeface="Arial" panose="020B0604020202020204" pitchFamily="34" charset="0"/>
                          <a:cs typeface="Arial" panose="020B0604020202020204" pitchFamily="34" charset="0"/>
                        </a:rPr>
                        <a:t> </a:t>
                      </a:r>
                      <a:r>
                        <a:rPr lang="da-DK" sz="1200" dirty="0">
                          <a:solidFill>
                            <a:srgbClr val="04888D"/>
                          </a:solidFill>
                          <a:latin typeface="Arial" panose="020B0604020202020204" pitchFamily="34" charset="0"/>
                          <a:cs typeface="Arial" panose="020B0604020202020204" pitchFamily="34" charset="0"/>
                        </a:rPr>
                        <a:t>undersøger</a:t>
                      </a:r>
                      <a:r>
                        <a:rPr lang="da-DK" sz="1200" baseline="0" dirty="0">
                          <a:solidFill>
                            <a:srgbClr val="04888D"/>
                          </a:solidFill>
                          <a:latin typeface="Arial" panose="020B0604020202020204" pitchFamily="34" charset="0"/>
                          <a:cs typeface="Arial" panose="020B0604020202020204" pitchFamily="34" charset="0"/>
                        </a:rPr>
                        <a:t> selv</a:t>
                      </a:r>
                      <a:endParaRPr lang="da-DK" sz="12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extLst>
                  <a:ext uri="{0D108BD9-81ED-4DB2-BD59-A6C34878D82A}">
                    <a16:rowId xmlns:a16="http://schemas.microsoft.com/office/drawing/2014/main" val="10001"/>
                  </a:ext>
                </a:extLst>
              </a:tr>
              <a:tr h="385222">
                <a:tc>
                  <a:txBody>
                    <a:bodyPr/>
                    <a:lstStyle/>
                    <a:p>
                      <a:pPr algn="ctr"/>
                      <a:r>
                        <a:rPr lang="da-DK" sz="1200" dirty="0">
                          <a:solidFill>
                            <a:srgbClr val="04888D"/>
                          </a:solidFill>
                          <a:latin typeface="Arial" panose="020B0604020202020204" pitchFamily="34" charset="0"/>
                          <a:cs typeface="Arial" panose="020B0604020202020204" pitchFamily="34" charset="0"/>
                        </a:rPr>
                        <a:t>Silkeborg Data og Personaleweb</a:t>
                      </a:r>
                    </a:p>
                  </a:txBody>
                  <a:tcPr anchor="ctr">
                    <a:solidFill>
                      <a:schemeClr val="bg1">
                        <a:lumMod val="95000"/>
                      </a:schemeClr>
                    </a:solidFill>
                  </a:tcPr>
                </a:tc>
                <a:tc>
                  <a:txBody>
                    <a:bodyPr/>
                    <a:lstStyle/>
                    <a:p>
                      <a:r>
                        <a:rPr lang="da-DK" sz="1200" dirty="0">
                          <a:solidFill>
                            <a:srgbClr val="04888D"/>
                          </a:solidFill>
                          <a:latin typeface="Arial" panose="020B0604020202020204" pitchFamily="34" charset="0"/>
                          <a:cs typeface="Arial" panose="020B0604020202020204" pitchFamily="34" charset="0"/>
                        </a:rPr>
                        <a:t>Løn-</a:t>
                      </a:r>
                      <a:r>
                        <a:rPr lang="da-DK" sz="1200" baseline="0" dirty="0">
                          <a:solidFill>
                            <a:srgbClr val="04888D"/>
                          </a:solidFill>
                          <a:latin typeface="Arial" panose="020B0604020202020204" pitchFamily="34" charset="0"/>
                          <a:cs typeface="Arial" panose="020B0604020202020204" pitchFamily="34" charset="0"/>
                        </a:rPr>
                        <a:t> og vagtplansystemer til registrering af bl.a. ferie og fravær </a:t>
                      </a:r>
                      <a:endParaRPr lang="da-DK" sz="1200" dirty="0">
                        <a:solidFill>
                          <a:srgbClr val="04888D"/>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r>
                        <a:rPr lang="da-DK" sz="1200" dirty="0">
                          <a:solidFill>
                            <a:srgbClr val="04888D"/>
                          </a:solidFill>
                          <a:latin typeface="Arial" panose="020B0604020202020204" pitchFamily="34" charset="0"/>
                          <a:cs typeface="Arial" panose="020B0604020202020204" pitchFamily="34" charset="0"/>
                        </a:rPr>
                        <a:t>Sidemandsoplæring</a:t>
                      </a:r>
                    </a:p>
                  </a:txBody>
                  <a:tcPr anchor="ctr">
                    <a:solidFill>
                      <a:schemeClr val="bg1">
                        <a:lumMod val="95000"/>
                      </a:schemeClr>
                    </a:solidFill>
                  </a:tcPr>
                </a:tc>
                <a:extLst>
                  <a:ext uri="{0D108BD9-81ED-4DB2-BD59-A6C34878D82A}">
                    <a16:rowId xmlns:a16="http://schemas.microsoft.com/office/drawing/2014/main" val="10002"/>
                  </a:ext>
                </a:extLst>
              </a:tr>
              <a:tr h="385222">
                <a:tc>
                  <a:txBody>
                    <a:bodyPr/>
                    <a:lstStyle/>
                    <a:p>
                      <a:pPr algn="ctr"/>
                      <a:r>
                        <a:rPr lang="da-DK" sz="1200" dirty="0">
                          <a:solidFill>
                            <a:srgbClr val="04888D"/>
                          </a:solidFill>
                          <a:latin typeface="Arial" panose="020B0604020202020204" pitchFamily="34" charset="0"/>
                          <a:cs typeface="Arial" panose="020B0604020202020204" pitchFamily="34" charset="0"/>
                        </a:rPr>
                        <a:t>KMD</a:t>
                      </a:r>
                      <a:r>
                        <a:rPr lang="da-DK" sz="1200" baseline="0" dirty="0">
                          <a:solidFill>
                            <a:srgbClr val="04888D"/>
                          </a:solidFill>
                          <a:latin typeface="Arial" panose="020B0604020202020204" pitchFamily="34" charset="0"/>
                          <a:cs typeface="Arial" panose="020B0604020202020204" pitchFamily="34" charset="0"/>
                        </a:rPr>
                        <a:t> Nova</a:t>
                      </a:r>
                      <a:endParaRPr lang="da-DK" sz="12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tc>
                  <a:txBody>
                    <a:bodyPr/>
                    <a:lstStyle/>
                    <a:p>
                      <a:r>
                        <a:rPr lang="da-DK" sz="1200" dirty="0">
                          <a:solidFill>
                            <a:srgbClr val="04888D"/>
                          </a:solidFill>
                          <a:latin typeface="Arial" panose="020B0604020202020204" pitchFamily="34" charset="0"/>
                          <a:cs typeface="Arial" panose="020B0604020202020204" pitchFamily="34" charset="0"/>
                        </a:rPr>
                        <a:t>Journaliseringssystem</a:t>
                      </a:r>
                      <a:r>
                        <a:rPr lang="da-DK" sz="1200" baseline="0" dirty="0">
                          <a:solidFill>
                            <a:srgbClr val="04888D"/>
                          </a:solidFill>
                          <a:latin typeface="Arial" panose="020B0604020202020204" pitchFamily="34" charset="0"/>
                          <a:cs typeface="Arial" panose="020B0604020202020204" pitchFamily="34" charset="0"/>
                        </a:rPr>
                        <a:t> til elektronisk sags- og dokumenthåndtering og personalesager</a:t>
                      </a:r>
                      <a:endParaRPr lang="da-DK" sz="12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tc>
                  <a:txBody>
                    <a:bodyPr/>
                    <a:lstStyle/>
                    <a:p>
                      <a:r>
                        <a:rPr lang="da-DK" sz="1200" dirty="0">
                          <a:solidFill>
                            <a:srgbClr val="04888D"/>
                          </a:solidFill>
                          <a:latin typeface="Arial" panose="020B0604020202020204" pitchFamily="34" charset="0"/>
                          <a:cs typeface="Arial" panose="020B0604020202020204" pitchFamily="34" charset="0"/>
                        </a:rPr>
                        <a:t>Undervisning af Digitalisering og I-sikkerhed</a:t>
                      </a:r>
                    </a:p>
                  </a:txBody>
                  <a:tcPr anchor="ctr">
                    <a:solidFill>
                      <a:srgbClr val="04888D">
                        <a:alpha val="20000"/>
                      </a:srgbClr>
                    </a:solidFill>
                  </a:tcPr>
                </a:tc>
                <a:extLst>
                  <a:ext uri="{0D108BD9-81ED-4DB2-BD59-A6C34878D82A}">
                    <a16:rowId xmlns:a16="http://schemas.microsoft.com/office/drawing/2014/main" val="10003"/>
                  </a:ext>
                </a:extLst>
              </a:tr>
              <a:tr h="1076310">
                <a:tc>
                  <a:txBody>
                    <a:bodyPr/>
                    <a:lstStyle/>
                    <a:p>
                      <a:pPr algn="ctr"/>
                      <a:r>
                        <a:rPr lang="da-DK" sz="1200" dirty="0">
                          <a:solidFill>
                            <a:srgbClr val="04888D"/>
                          </a:solidFill>
                          <a:latin typeface="Arial" panose="020B0604020202020204" pitchFamily="34" charset="0"/>
                          <a:cs typeface="Arial" panose="020B0604020202020204" pitchFamily="34" charset="0"/>
                          <a:hlinkClick r:id="rId2">
                            <a:extLst>
                              <a:ext uri="{A12FA001-AC4F-418D-AE19-62706E023703}">
                                <ahyp:hlinkClr xmlns:ahyp="http://schemas.microsoft.com/office/drawing/2018/hyperlinkcolor" val="tx"/>
                              </a:ext>
                            </a:extLst>
                          </a:hlinkClick>
                        </a:rPr>
                        <a:t>Nyborg Intranet</a:t>
                      </a:r>
                      <a:r>
                        <a:rPr lang="da-DK" sz="1200" dirty="0">
                          <a:solidFill>
                            <a:srgbClr val="04888D"/>
                          </a:solidFill>
                          <a:latin typeface="Arial" panose="020B0604020202020204" pitchFamily="34" charset="0"/>
                          <a:cs typeface="Arial" panose="020B0604020202020204" pitchFamily="34" charset="0"/>
                        </a:rPr>
                        <a:t> </a:t>
                      </a:r>
                    </a:p>
                  </a:txBody>
                  <a:tcPr anchor="ctr">
                    <a:solidFill>
                      <a:schemeClr val="bg1">
                        <a:lumMod val="95000"/>
                      </a:schemeClr>
                    </a:solidFill>
                  </a:tcPr>
                </a:tc>
                <a:tc>
                  <a:txBody>
                    <a:bodyPr/>
                    <a:lstStyle/>
                    <a:p>
                      <a:r>
                        <a:rPr lang="da-DK" sz="1200" dirty="0">
                          <a:solidFill>
                            <a:srgbClr val="04888D"/>
                          </a:solidFill>
                          <a:latin typeface="Arial" panose="020B0604020202020204" pitchFamily="34" charset="0"/>
                          <a:cs typeface="Arial" panose="020B0604020202020204" pitchFamily="34" charset="0"/>
                        </a:rPr>
                        <a:t>Intranet med information, viden om personaleforhold, nyheder,</a:t>
                      </a:r>
                      <a:r>
                        <a:rPr lang="da-DK" sz="1200" baseline="0" dirty="0">
                          <a:solidFill>
                            <a:srgbClr val="04888D"/>
                          </a:solidFill>
                          <a:latin typeface="Arial" panose="020B0604020202020204" pitchFamily="34" charset="0"/>
                          <a:cs typeface="Arial" panose="020B0604020202020204" pitchFamily="34" charset="0"/>
                        </a:rPr>
                        <a:t> </a:t>
                      </a:r>
                      <a:r>
                        <a:rPr lang="da-DK" sz="1200" dirty="0">
                          <a:solidFill>
                            <a:srgbClr val="04888D"/>
                          </a:solidFill>
                          <a:latin typeface="Arial" panose="020B0604020202020204" pitchFamily="34" charset="0"/>
                          <a:cs typeface="Arial" panose="020B0604020202020204" pitchFamily="34" charset="0"/>
                        </a:rPr>
                        <a:t>værktøjer og selvbetjeningsløsninger </a:t>
                      </a:r>
                    </a:p>
                    <a:p>
                      <a:endParaRPr lang="da-DK" sz="1200" dirty="0">
                        <a:solidFill>
                          <a:srgbClr val="04888D"/>
                        </a:solidFill>
                        <a:latin typeface="Arial" panose="020B0604020202020204" pitchFamily="34" charset="0"/>
                        <a:cs typeface="Arial" panose="020B0604020202020204" pitchFamily="34" charset="0"/>
                      </a:endParaRPr>
                    </a:p>
                    <a:p>
                      <a:r>
                        <a:rPr lang="da-DK" sz="1200" dirty="0">
                          <a:solidFill>
                            <a:srgbClr val="04888D"/>
                          </a:solidFill>
                          <a:latin typeface="Arial" panose="020B0604020202020204" pitchFamily="34" charset="0"/>
                          <a:cs typeface="Arial" panose="020B0604020202020204" pitchFamily="34" charset="0"/>
                        </a:rPr>
                        <a:t>Brugernavn: </a:t>
                      </a:r>
                      <a:r>
                        <a:rPr lang="da-DK" sz="1200" baseline="0" dirty="0" err="1">
                          <a:solidFill>
                            <a:srgbClr val="04888D"/>
                          </a:solidFill>
                          <a:latin typeface="Arial" panose="020B0604020202020204" pitchFamily="34" charset="0"/>
                          <a:cs typeface="Arial" panose="020B0604020202020204" pitchFamily="34" charset="0"/>
                        </a:rPr>
                        <a:t>nyborgintra</a:t>
                      </a:r>
                      <a:endParaRPr lang="da-DK" sz="1200" baseline="0" dirty="0">
                        <a:solidFill>
                          <a:srgbClr val="04888D"/>
                        </a:solidFill>
                        <a:latin typeface="Arial" panose="020B0604020202020204" pitchFamily="34" charset="0"/>
                        <a:cs typeface="Arial" panose="020B0604020202020204" pitchFamily="34" charset="0"/>
                      </a:endParaRPr>
                    </a:p>
                    <a:p>
                      <a:r>
                        <a:rPr lang="da-DK" sz="1200" baseline="0" dirty="0">
                          <a:solidFill>
                            <a:srgbClr val="04888D"/>
                          </a:solidFill>
                          <a:latin typeface="Arial" panose="020B0604020202020204" pitchFamily="34" charset="0"/>
                          <a:cs typeface="Arial" panose="020B0604020202020204" pitchFamily="34" charset="0"/>
                        </a:rPr>
                        <a:t>Kodeord: </a:t>
                      </a:r>
                      <a:r>
                        <a:rPr lang="da-DK" sz="1200" baseline="0" dirty="0" err="1">
                          <a:solidFill>
                            <a:srgbClr val="04888D"/>
                          </a:solidFill>
                          <a:latin typeface="Arial" panose="020B0604020202020204" pitchFamily="34" charset="0"/>
                          <a:cs typeface="Arial" panose="020B0604020202020204" pitchFamily="34" charset="0"/>
                        </a:rPr>
                        <a:t>nyborgintra</a:t>
                      </a:r>
                      <a:endParaRPr lang="da-DK" sz="1200" dirty="0">
                        <a:solidFill>
                          <a:srgbClr val="04888D"/>
                        </a:solidFill>
                        <a:latin typeface="Arial" panose="020B0604020202020204" pitchFamily="34" charset="0"/>
                        <a:cs typeface="Arial" panose="020B0604020202020204" pitchFamily="34" charset="0"/>
                      </a:endParaRPr>
                    </a:p>
                  </a:txBody>
                  <a:tcPr anchor="ctr">
                    <a:solidFill>
                      <a:schemeClr val="bg1">
                        <a:lumMod val="9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solidFill>
                            <a:srgbClr val="04888D"/>
                          </a:solidFill>
                          <a:latin typeface="Arial" panose="020B0604020202020204" pitchFamily="34" charset="0"/>
                          <a:cs typeface="Arial" panose="020B0604020202020204" pitchFamily="34" charset="0"/>
                        </a:rPr>
                        <a:t>Du</a:t>
                      </a:r>
                      <a:r>
                        <a:rPr lang="da-DK" sz="1200" baseline="0" dirty="0">
                          <a:solidFill>
                            <a:srgbClr val="04888D"/>
                          </a:solidFill>
                          <a:latin typeface="Arial" panose="020B0604020202020204" pitchFamily="34" charset="0"/>
                          <a:cs typeface="Arial" panose="020B0604020202020204" pitchFamily="34" charset="0"/>
                        </a:rPr>
                        <a:t> </a:t>
                      </a:r>
                      <a:r>
                        <a:rPr lang="da-DK" sz="1200" dirty="0">
                          <a:solidFill>
                            <a:srgbClr val="04888D"/>
                          </a:solidFill>
                          <a:latin typeface="Arial" panose="020B0604020202020204" pitchFamily="34" charset="0"/>
                          <a:cs typeface="Arial" panose="020B0604020202020204" pitchFamily="34" charset="0"/>
                        </a:rPr>
                        <a:t>undersøger</a:t>
                      </a:r>
                      <a:r>
                        <a:rPr lang="da-DK" sz="1200" baseline="0" dirty="0">
                          <a:solidFill>
                            <a:srgbClr val="04888D"/>
                          </a:solidFill>
                          <a:latin typeface="Arial" panose="020B0604020202020204" pitchFamily="34" charset="0"/>
                          <a:cs typeface="Arial" panose="020B0604020202020204" pitchFamily="34" charset="0"/>
                        </a:rPr>
                        <a:t> selv</a:t>
                      </a:r>
                      <a:endParaRPr lang="da-DK" sz="1200" dirty="0">
                        <a:solidFill>
                          <a:srgbClr val="04888D"/>
                        </a:solidFill>
                        <a:latin typeface="Arial" panose="020B0604020202020204" pitchFamily="34" charset="0"/>
                        <a:cs typeface="Arial" panose="020B0604020202020204" pitchFamily="34" charset="0"/>
                      </a:endParaRPr>
                    </a:p>
                  </a:txBody>
                  <a:tcPr anchor="ctr">
                    <a:solidFill>
                      <a:schemeClr val="bg1">
                        <a:lumMod val="95000"/>
                      </a:schemeClr>
                    </a:solidFill>
                  </a:tcPr>
                </a:tc>
                <a:extLst>
                  <a:ext uri="{0D108BD9-81ED-4DB2-BD59-A6C34878D82A}">
                    <a16:rowId xmlns:a16="http://schemas.microsoft.com/office/drawing/2014/main" val="10004"/>
                  </a:ext>
                </a:extLst>
              </a:tr>
              <a:tr h="385222">
                <a:tc>
                  <a:txBody>
                    <a:bodyPr/>
                    <a:lstStyle/>
                    <a:p>
                      <a:pPr algn="ctr"/>
                      <a:r>
                        <a:rPr lang="da-DK" sz="1200" dirty="0">
                          <a:solidFill>
                            <a:srgbClr val="04888D"/>
                          </a:solidFill>
                          <a:latin typeface="Arial" panose="020B0604020202020204" pitchFamily="34" charset="0"/>
                          <a:cs typeface="Arial" panose="020B0604020202020204" pitchFamily="34" charset="0"/>
                        </a:rPr>
                        <a:t>Plan2Learn</a:t>
                      </a:r>
                    </a:p>
                  </a:txBody>
                  <a:tcPr anchor="ctr">
                    <a:solidFill>
                      <a:srgbClr val="04888D">
                        <a:alpha val="20000"/>
                      </a:srgbClr>
                    </a:solidFill>
                  </a:tcPr>
                </a:tc>
                <a:tc>
                  <a:txBody>
                    <a:bodyPr/>
                    <a:lstStyle/>
                    <a:p>
                      <a:r>
                        <a:rPr lang="da-DK" sz="1200" dirty="0">
                          <a:solidFill>
                            <a:srgbClr val="04888D"/>
                          </a:solidFill>
                          <a:latin typeface="Arial" panose="020B0604020202020204" pitchFamily="34" charset="0"/>
                          <a:cs typeface="Arial" panose="020B0604020202020204" pitchFamily="34" charset="0"/>
                        </a:rPr>
                        <a:t>System</a:t>
                      </a:r>
                      <a:r>
                        <a:rPr lang="da-DK" sz="1200" baseline="0" dirty="0">
                          <a:solidFill>
                            <a:srgbClr val="04888D"/>
                          </a:solidFill>
                          <a:latin typeface="Arial" panose="020B0604020202020204" pitchFamily="34" charset="0"/>
                          <a:cs typeface="Arial" panose="020B0604020202020204" pitchFamily="34" charset="0"/>
                        </a:rPr>
                        <a:t> til booking af kurser og arrangementer</a:t>
                      </a:r>
                      <a:endParaRPr lang="da-DK" sz="1200" dirty="0">
                        <a:solidFill>
                          <a:srgbClr val="04888D"/>
                        </a:solidFill>
                        <a:latin typeface="Arial" panose="020B0604020202020204" pitchFamily="34" charset="0"/>
                        <a:cs typeface="Arial" panose="020B0604020202020204" pitchFamily="34" charset="0"/>
                      </a:endParaRPr>
                    </a:p>
                  </a:txBody>
                  <a:tcPr anchor="ctr">
                    <a:solidFill>
                      <a:srgbClr val="04888D">
                        <a:alpha val="20000"/>
                      </a:srgbClr>
                    </a:solidFill>
                  </a:tcPr>
                </a:tc>
                <a:tc>
                  <a:txBody>
                    <a:bodyPr/>
                    <a:lstStyle/>
                    <a:p>
                      <a:r>
                        <a:rPr lang="da-DK" sz="1200" dirty="0">
                          <a:solidFill>
                            <a:srgbClr val="04888D"/>
                          </a:solidFill>
                          <a:latin typeface="Arial" panose="020B0604020202020204" pitchFamily="34" charset="0"/>
                          <a:cs typeface="Arial" panose="020B0604020202020204" pitchFamily="34" charset="0"/>
                        </a:rPr>
                        <a:t>Sidemandsoplæring</a:t>
                      </a:r>
                    </a:p>
                  </a:txBody>
                  <a:tcPr anchor="ctr">
                    <a:solidFill>
                      <a:srgbClr val="04888D">
                        <a:alpha val="20000"/>
                      </a:srgbClr>
                    </a:solidFill>
                  </a:tcPr>
                </a:tc>
                <a:extLst>
                  <a:ext uri="{0D108BD9-81ED-4DB2-BD59-A6C34878D82A}">
                    <a16:rowId xmlns:a16="http://schemas.microsoft.com/office/drawing/2014/main" val="10005"/>
                  </a:ext>
                </a:extLst>
              </a:tr>
            </a:tbl>
          </a:graphicData>
        </a:graphic>
      </p:graphicFrame>
      <p:sp>
        <p:nvSpPr>
          <p:cNvPr id="6" name="Tekstfelt 5"/>
          <p:cNvSpPr txBox="1"/>
          <p:nvPr/>
        </p:nvSpPr>
        <p:spPr>
          <a:xfrm>
            <a:off x="393700" y="1111921"/>
            <a:ext cx="11398250" cy="276999"/>
          </a:xfrm>
          <a:prstGeom prst="rect">
            <a:avLst/>
          </a:prstGeom>
          <a:noFill/>
        </p:spPr>
        <p:txBody>
          <a:bodyPr wrap="square" rtlCol="0">
            <a:spAutoFit/>
          </a:bodyPr>
          <a:lstStyle/>
          <a:p>
            <a:r>
              <a:rPr lang="da-DK" sz="1200" dirty="0">
                <a:solidFill>
                  <a:srgbClr val="04888D"/>
                </a:solidFill>
                <a:latin typeface="Arial" panose="020B0604020202020204" pitchFamily="34" charset="0"/>
                <a:cs typeface="Arial" panose="020B0604020202020204" pitchFamily="34" charset="0"/>
              </a:rPr>
              <a:t>I det følgende finder du en beskrivelse af de væsentlige IT-systemer, du som ny medarbejder skal kende til for at kunne udføre det daglige arbejde. </a:t>
            </a:r>
          </a:p>
        </p:txBody>
      </p:sp>
      <p:sp>
        <p:nvSpPr>
          <p:cNvPr id="7" name="Titel 1">
            <a:extLst>
              <a:ext uri="{FF2B5EF4-FFF2-40B4-BE49-F238E27FC236}">
                <a16:creationId xmlns:a16="http://schemas.microsoft.com/office/drawing/2014/main" id="{821709CC-8BA5-4B58-B12B-F58B8A600C9E}"/>
              </a:ext>
            </a:extLst>
          </p:cNvPr>
          <p:cNvSpPr txBox="1">
            <a:spLocks/>
          </p:cNvSpPr>
          <p:nvPr/>
        </p:nvSpPr>
        <p:spPr>
          <a:xfrm>
            <a:off x="0" y="296104"/>
            <a:ext cx="12192000" cy="6853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a-DK" sz="3200" b="1" dirty="0">
                <a:solidFill>
                  <a:srgbClr val="04888D"/>
                </a:solidFill>
                <a:latin typeface="Arial" panose="020B0604020202020204" pitchFamily="34" charset="0"/>
                <a:cs typeface="Arial" panose="020B0604020202020204" pitchFamily="34" charset="0"/>
              </a:rPr>
              <a:t>OVERSIGT – FÆLLES IT-SYSTEMER</a:t>
            </a:r>
            <a:endParaRPr lang="da-DK" sz="3200" b="1" i="1" dirty="0">
              <a:solidFill>
                <a:srgbClr val="04888D"/>
              </a:solidFill>
              <a:latin typeface="Arial" panose="020B0604020202020204" pitchFamily="34" charset="0"/>
              <a:cs typeface="Arial" panose="020B0604020202020204" pitchFamily="34" charset="0"/>
            </a:endParaRPr>
          </a:p>
        </p:txBody>
      </p:sp>
      <p:sp>
        <p:nvSpPr>
          <p:cNvPr id="2" name="Pladsholder til slidenummer 1"/>
          <p:cNvSpPr>
            <a:spLocks noGrp="1"/>
          </p:cNvSpPr>
          <p:nvPr>
            <p:ph type="sldNum" sz="quarter" idx="12"/>
          </p:nvPr>
        </p:nvSpPr>
        <p:spPr/>
        <p:txBody>
          <a:bodyPr/>
          <a:lstStyle/>
          <a:p>
            <a:fld id="{85472E28-42AD-4A9C-89EE-EA463672CBE9}" type="slidenum">
              <a:rPr lang="da-DK" smtClean="0"/>
              <a:t>7</a:t>
            </a:fld>
            <a:endParaRPr lang="da-DK"/>
          </a:p>
        </p:txBody>
      </p:sp>
    </p:spTree>
    <p:extLst>
      <p:ext uri="{BB962C8B-B14F-4D97-AF65-F5344CB8AC3E}">
        <p14:creationId xmlns:p14="http://schemas.microsoft.com/office/powerpoint/2010/main" val="28848798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 4"/>
          <p:cNvGraphicFramePr>
            <a:graphicFrameLocks noGrp="1"/>
          </p:cNvGraphicFramePr>
          <p:nvPr>
            <p:extLst>
              <p:ext uri="{D42A27DB-BD31-4B8C-83A1-F6EECF244321}">
                <p14:modId xmlns:p14="http://schemas.microsoft.com/office/powerpoint/2010/main" val="2309917616"/>
              </p:ext>
            </p:extLst>
          </p:nvPr>
        </p:nvGraphicFramePr>
        <p:xfrm>
          <a:off x="393700" y="1491191"/>
          <a:ext cx="11398251" cy="2286000"/>
        </p:xfrm>
        <a:graphic>
          <a:graphicData uri="http://schemas.openxmlformats.org/drawingml/2006/table">
            <a:tbl>
              <a:tblPr firstRow="1" bandRow="1">
                <a:tableStyleId>{5C22544A-7EE6-4342-B048-85BDC9FD1C3A}</a:tableStyleId>
              </a:tblPr>
              <a:tblGrid>
                <a:gridCol w="2694733">
                  <a:extLst>
                    <a:ext uri="{9D8B030D-6E8A-4147-A177-3AD203B41FA5}">
                      <a16:colId xmlns:a16="http://schemas.microsoft.com/office/drawing/2014/main" val="20000"/>
                    </a:ext>
                  </a:extLst>
                </a:gridCol>
                <a:gridCol w="6148873">
                  <a:extLst>
                    <a:ext uri="{9D8B030D-6E8A-4147-A177-3AD203B41FA5}">
                      <a16:colId xmlns:a16="http://schemas.microsoft.com/office/drawing/2014/main" val="20001"/>
                    </a:ext>
                  </a:extLst>
                </a:gridCol>
                <a:gridCol w="2554645">
                  <a:extLst>
                    <a:ext uri="{9D8B030D-6E8A-4147-A177-3AD203B41FA5}">
                      <a16:colId xmlns:a16="http://schemas.microsoft.com/office/drawing/2014/main" val="20002"/>
                    </a:ext>
                  </a:extLst>
                </a:gridCol>
              </a:tblGrid>
              <a:tr h="413809">
                <a:tc>
                  <a:txBody>
                    <a:bodyPr/>
                    <a:lstStyle/>
                    <a:p>
                      <a:pPr algn="ctr"/>
                      <a:r>
                        <a:rPr lang="da-DK" sz="1200" dirty="0">
                          <a:latin typeface="Arial" panose="020B0604020202020204" pitchFamily="34" charset="0"/>
                          <a:cs typeface="Arial" panose="020B0604020202020204" pitchFamily="34" charset="0"/>
                        </a:rPr>
                        <a:t>IT-SYSTEMER</a:t>
                      </a:r>
                      <a:r>
                        <a:rPr lang="da-DK" sz="1200" baseline="0" dirty="0">
                          <a:latin typeface="Arial" panose="020B0604020202020204" pitchFamily="34" charset="0"/>
                          <a:cs typeface="Arial" panose="020B0604020202020204" pitchFamily="34" charset="0"/>
                        </a:rPr>
                        <a:t> &amp; PROGRAMMER</a:t>
                      </a:r>
                      <a:endParaRPr lang="da-DK" sz="1200" dirty="0">
                        <a:latin typeface="Arial" panose="020B0604020202020204" pitchFamily="34" charset="0"/>
                        <a:cs typeface="Arial" panose="020B0604020202020204" pitchFamily="34" charset="0"/>
                      </a:endParaRPr>
                    </a:p>
                  </a:txBody>
                  <a:tcPr anchor="ctr">
                    <a:solidFill>
                      <a:srgbClr val="04888D"/>
                    </a:solidFill>
                  </a:tcPr>
                </a:tc>
                <a:tc>
                  <a:txBody>
                    <a:bodyPr/>
                    <a:lstStyle/>
                    <a:p>
                      <a:pPr algn="ctr"/>
                      <a:r>
                        <a:rPr lang="da-DK" sz="1200" dirty="0">
                          <a:latin typeface="Arial" panose="020B0604020202020204" pitchFamily="34" charset="0"/>
                          <a:cs typeface="Arial" panose="020B0604020202020204" pitchFamily="34" charset="0"/>
                        </a:rPr>
                        <a:t>BESKRIVELSE</a:t>
                      </a:r>
                    </a:p>
                  </a:txBody>
                  <a:tcPr anchor="ctr">
                    <a:solidFill>
                      <a:srgbClr val="04888D"/>
                    </a:solidFill>
                  </a:tcPr>
                </a:tc>
                <a:tc>
                  <a:txBody>
                    <a:bodyPr/>
                    <a:lstStyle/>
                    <a:p>
                      <a:pPr algn="ctr"/>
                      <a:r>
                        <a:rPr lang="da-DK" sz="1200" dirty="0">
                          <a:latin typeface="Arial" panose="020B0604020202020204" pitchFamily="34" charset="0"/>
                          <a:cs typeface="Arial" panose="020B0604020202020204" pitchFamily="34" charset="0"/>
                        </a:rPr>
                        <a:t>ANBEFALING</a:t>
                      </a:r>
                      <a:r>
                        <a:rPr lang="da-DK" sz="1200" baseline="0" dirty="0">
                          <a:latin typeface="Arial" panose="020B0604020202020204" pitchFamily="34" charset="0"/>
                          <a:cs typeface="Arial" panose="020B0604020202020204" pitchFamily="34" charset="0"/>
                        </a:rPr>
                        <a:t> TIL INTRODUKTION</a:t>
                      </a:r>
                      <a:endParaRPr lang="da-DK" sz="1200" dirty="0">
                        <a:latin typeface="Arial" panose="020B0604020202020204" pitchFamily="34" charset="0"/>
                        <a:cs typeface="Arial" panose="020B0604020202020204" pitchFamily="34" charset="0"/>
                      </a:endParaRPr>
                    </a:p>
                  </a:txBody>
                  <a:tcPr anchor="ctr">
                    <a:solidFill>
                      <a:srgbClr val="04888D"/>
                    </a:solidFill>
                  </a:tcPr>
                </a:tc>
                <a:extLst>
                  <a:ext uri="{0D108BD9-81ED-4DB2-BD59-A6C34878D82A}">
                    <a16:rowId xmlns:a16="http://schemas.microsoft.com/office/drawing/2014/main" val="10000"/>
                  </a:ext>
                </a:extLst>
              </a:tr>
              <a:tr h="360000">
                <a:tc>
                  <a:txBody>
                    <a:bodyPr/>
                    <a:lstStyle/>
                    <a:p>
                      <a:endParaRPr lang="da-DK" dirty="0"/>
                    </a:p>
                  </a:txBody>
                  <a:tcPr anchor="ctr">
                    <a:solidFill>
                      <a:srgbClr val="04888D">
                        <a:alpha val="20000"/>
                      </a:srgbClr>
                    </a:solidFill>
                  </a:tcPr>
                </a:tc>
                <a:tc>
                  <a:txBody>
                    <a:bodyPr/>
                    <a:lstStyle/>
                    <a:p>
                      <a:endParaRPr lang="da-DK" dirty="0"/>
                    </a:p>
                  </a:txBody>
                  <a:tcPr anchor="ctr">
                    <a:solidFill>
                      <a:srgbClr val="04888D">
                        <a:alpha val="20000"/>
                      </a:srgbClr>
                    </a:solidFill>
                  </a:tcPr>
                </a:tc>
                <a:tc>
                  <a:txBody>
                    <a:bodyPr/>
                    <a:lstStyle/>
                    <a:p>
                      <a:endParaRPr lang="da-DK" dirty="0"/>
                    </a:p>
                  </a:txBody>
                  <a:tcPr anchor="ctr">
                    <a:solidFill>
                      <a:srgbClr val="04888D">
                        <a:alpha val="20000"/>
                      </a:srgbClr>
                    </a:solidFill>
                  </a:tcPr>
                </a:tc>
                <a:extLst>
                  <a:ext uri="{0D108BD9-81ED-4DB2-BD59-A6C34878D82A}">
                    <a16:rowId xmlns:a16="http://schemas.microsoft.com/office/drawing/2014/main" val="10001"/>
                  </a:ext>
                </a:extLst>
              </a:tr>
              <a:tr h="360000">
                <a:tc>
                  <a:txBody>
                    <a:bodyPr/>
                    <a:lstStyle/>
                    <a:p>
                      <a:endParaRPr lang="da-DK"/>
                    </a:p>
                  </a:txBody>
                  <a:tcPr anchor="ctr">
                    <a:solidFill>
                      <a:schemeClr val="bg1">
                        <a:lumMod val="95000"/>
                      </a:schemeClr>
                    </a:solidFill>
                  </a:tcPr>
                </a:tc>
                <a:tc>
                  <a:txBody>
                    <a:bodyPr/>
                    <a:lstStyle/>
                    <a:p>
                      <a:endParaRPr lang="da-DK"/>
                    </a:p>
                  </a:txBody>
                  <a:tcPr anchor="ctr">
                    <a:solidFill>
                      <a:schemeClr val="bg1">
                        <a:lumMod val="95000"/>
                      </a:schemeClr>
                    </a:solidFill>
                  </a:tcPr>
                </a:tc>
                <a:tc>
                  <a:txBody>
                    <a:bodyPr/>
                    <a:lstStyle/>
                    <a:p>
                      <a:endParaRPr lang="da-DK" dirty="0"/>
                    </a:p>
                  </a:txBody>
                  <a:tcPr anchor="ctr">
                    <a:solidFill>
                      <a:schemeClr val="bg1">
                        <a:lumMod val="95000"/>
                      </a:schemeClr>
                    </a:solidFill>
                  </a:tcPr>
                </a:tc>
                <a:extLst>
                  <a:ext uri="{0D108BD9-81ED-4DB2-BD59-A6C34878D82A}">
                    <a16:rowId xmlns:a16="http://schemas.microsoft.com/office/drawing/2014/main" val="10002"/>
                  </a:ext>
                </a:extLst>
              </a:tr>
              <a:tr h="360000">
                <a:tc>
                  <a:txBody>
                    <a:bodyPr/>
                    <a:lstStyle/>
                    <a:p>
                      <a:endParaRPr lang="da-DK" dirty="0"/>
                    </a:p>
                  </a:txBody>
                  <a:tcPr anchor="ctr">
                    <a:solidFill>
                      <a:srgbClr val="04888D">
                        <a:alpha val="20000"/>
                      </a:srgbClr>
                    </a:solidFill>
                  </a:tcPr>
                </a:tc>
                <a:tc>
                  <a:txBody>
                    <a:bodyPr/>
                    <a:lstStyle/>
                    <a:p>
                      <a:endParaRPr lang="da-DK" dirty="0"/>
                    </a:p>
                  </a:txBody>
                  <a:tcPr anchor="ctr">
                    <a:solidFill>
                      <a:srgbClr val="04888D">
                        <a:alpha val="20000"/>
                      </a:srgbClr>
                    </a:solidFill>
                  </a:tcPr>
                </a:tc>
                <a:tc>
                  <a:txBody>
                    <a:bodyPr/>
                    <a:lstStyle/>
                    <a:p>
                      <a:endParaRPr lang="da-DK" dirty="0"/>
                    </a:p>
                  </a:txBody>
                  <a:tcPr anchor="ctr">
                    <a:solidFill>
                      <a:srgbClr val="04888D">
                        <a:alpha val="20000"/>
                      </a:srgbClr>
                    </a:solidFill>
                  </a:tcPr>
                </a:tc>
                <a:extLst>
                  <a:ext uri="{0D108BD9-81ED-4DB2-BD59-A6C34878D82A}">
                    <a16:rowId xmlns:a16="http://schemas.microsoft.com/office/drawing/2014/main" val="10003"/>
                  </a:ext>
                </a:extLst>
              </a:tr>
              <a:tr h="360000">
                <a:tc>
                  <a:txBody>
                    <a:bodyPr/>
                    <a:lstStyle/>
                    <a:p>
                      <a:endParaRPr lang="da-DK"/>
                    </a:p>
                  </a:txBody>
                  <a:tcPr anchor="ctr">
                    <a:solidFill>
                      <a:schemeClr val="bg1">
                        <a:lumMod val="95000"/>
                      </a:schemeClr>
                    </a:solidFill>
                  </a:tcPr>
                </a:tc>
                <a:tc>
                  <a:txBody>
                    <a:bodyPr/>
                    <a:lstStyle/>
                    <a:p>
                      <a:endParaRPr lang="da-DK"/>
                    </a:p>
                  </a:txBody>
                  <a:tcPr anchor="ctr">
                    <a:solidFill>
                      <a:schemeClr val="bg1">
                        <a:lumMod val="95000"/>
                      </a:schemeClr>
                    </a:solidFill>
                  </a:tcPr>
                </a:tc>
                <a:tc>
                  <a:txBody>
                    <a:bodyPr/>
                    <a:lstStyle/>
                    <a:p>
                      <a:endParaRPr lang="da-DK"/>
                    </a:p>
                  </a:txBody>
                  <a:tcPr anchor="ctr">
                    <a:solidFill>
                      <a:schemeClr val="bg1">
                        <a:lumMod val="95000"/>
                      </a:schemeClr>
                    </a:solidFill>
                  </a:tcPr>
                </a:tc>
                <a:extLst>
                  <a:ext uri="{0D108BD9-81ED-4DB2-BD59-A6C34878D82A}">
                    <a16:rowId xmlns:a16="http://schemas.microsoft.com/office/drawing/2014/main" val="10004"/>
                  </a:ext>
                </a:extLst>
              </a:tr>
              <a:tr h="360000">
                <a:tc>
                  <a:txBody>
                    <a:bodyPr/>
                    <a:lstStyle/>
                    <a:p>
                      <a:endParaRPr lang="da-DK" dirty="0"/>
                    </a:p>
                  </a:txBody>
                  <a:tcPr anchor="ctr">
                    <a:solidFill>
                      <a:srgbClr val="04888D">
                        <a:alpha val="20000"/>
                      </a:srgbClr>
                    </a:solidFill>
                  </a:tcPr>
                </a:tc>
                <a:tc>
                  <a:txBody>
                    <a:bodyPr/>
                    <a:lstStyle/>
                    <a:p>
                      <a:endParaRPr lang="da-DK" dirty="0"/>
                    </a:p>
                  </a:txBody>
                  <a:tcPr anchor="ctr">
                    <a:solidFill>
                      <a:srgbClr val="04888D">
                        <a:alpha val="20000"/>
                      </a:srgbClr>
                    </a:solidFill>
                  </a:tcPr>
                </a:tc>
                <a:tc>
                  <a:txBody>
                    <a:bodyPr/>
                    <a:lstStyle/>
                    <a:p>
                      <a:endParaRPr lang="da-DK" dirty="0"/>
                    </a:p>
                  </a:txBody>
                  <a:tcPr anchor="ctr">
                    <a:solidFill>
                      <a:srgbClr val="04888D">
                        <a:alpha val="20000"/>
                      </a:srgbClr>
                    </a:solidFill>
                  </a:tcPr>
                </a:tc>
                <a:extLst>
                  <a:ext uri="{0D108BD9-81ED-4DB2-BD59-A6C34878D82A}">
                    <a16:rowId xmlns:a16="http://schemas.microsoft.com/office/drawing/2014/main" val="10005"/>
                  </a:ext>
                </a:extLst>
              </a:tr>
            </a:tbl>
          </a:graphicData>
        </a:graphic>
      </p:graphicFrame>
      <p:sp>
        <p:nvSpPr>
          <p:cNvPr id="6" name="Tekstfelt 5"/>
          <p:cNvSpPr txBox="1"/>
          <p:nvPr/>
        </p:nvSpPr>
        <p:spPr>
          <a:xfrm>
            <a:off x="393700" y="1111921"/>
            <a:ext cx="11398250" cy="276999"/>
          </a:xfrm>
          <a:prstGeom prst="rect">
            <a:avLst/>
          </a:prstGeom>
          <a:noFill/>
        </p:spPr>
        <p:txBody>
          <a:bodyPr wrap="square" rtlCol="0">
            <a:spAutoFit/>
          </a:bodyPr>
          <a:lstStyle/>
          <a:p>
            <a:r>
              <a:rPr lang="da-DK" sz="1200" dirty="0">
                <a:solidFill>
                  <a:srgbClr val="04888D"/>
                </a:solidFill>
                <a:latin typeface="Arial" panose="020B0604020202020204" pitchFamily="34" charset="0"/>
                <a:cs typeface="Arial" panose="020B0604020202020204" pitchFamily="34" charset="0"/>
              </a:rPr>
              <a:t>I det følgende finder du en beskrivelse af de væsentlige områdespecifikke IT-systemer, du som ny medarbejder skal kende til for at kunne udføre det daglige arbejde. </a:t>
            </a:r>
          </a:p>
        </p:txBody>
      </p:sp>
      <p:sp>
        <p:nvSpPr>
          <p:cNvPr id="7" name="Titel 1">
            <a:extLst>
              <a:ext uri="{FF2B5EF4-FFF2-40B4-BE49-F238E27FC236}">
                <a16:creationId xmlns:a16="http://schemas.microsoft.com/office/drawing/2014/main" id="{821709CC-8BA5-4B58-B12B-F58B8A600C9E}"/>
              </a:ext>
            </a:extLst>
          </p:cNvPr>
          <p:cNvSpPr txBox="1">
            <a:spLocks/>
          </p:cNvSpPr>
          <p:nvPr/>
        </p:nvSpPr>
        <p:spPr>
          <a:xfrm>
            <a:off x="0" y="296104"/>
            <a:ext cx="12192000" cy="685384"/>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da-DK" sz="3200" b="1" dirty="0">
                <a:solidFill>
                  <a:srgbClr val="04888D"/>
                </a:solidFill>
                <a:latin typeface="Arial" panose="020B0604020202020204" pitchFamily="34" charset="0"/>
                <a:cs typeface="Arial" panose="020B0604020202020204" pitchFamily="34" charset="0"/>
              </a:rPr>
              <a:t>OVERSIGT – OMRÅDESPECIFIKKE IT-SYSTEMER</a:t>
            </a:r>
            <a:endParaRPr lang="da-DK" sz="3200" b="1" i="1" dirty="0">
              <a:solidFill>
                <a:srgbClr val="04888D"/>
              </a:solidFill>
              <a:latin typeface="Arial" panose="020B0604020202020204" pitchFamily="34" charset="0"/>
              <a:cs typeface="Arial" panose="020B0604020202020204" pitchFamily="34" charset="0"/>
            </a:endParaRPr>
          </a:p>
        </p:txBody>
      </p:sp>
      <p:sp>
        <p:nvSpPr>
          <p:cNvPr id="2" name="Pladsholder til slidenummer 1"/>
          <p:cNvSpPr>
            <a:spLocks noGrp="1"/>
          </p:cNvSpPr>
          <p:nvPr>
            <p:ph type="sldNum" sz="quarter" idx="12"/>
          </p:nvPr>
        </p:nvSpPr>
        <p:spPr/>
        <p:txBody>
          <a:bodyPr/>
          <a:lstStyle/>
          <a:p>
            <a:fld id="{85472E28-42AD-4A9C-89EE-EA463672CBE9}" type="slidenum">
              <a:rPr lang="da-DK" smtClean="0"/>
              <a:t>8</a:t>
            </a:fld>
            <a:endParaRPr lang="da-DK"/>
          </a:p>
        </p:txBody>
      </p:sp>
    </p:spTree>
    <p:extLst>
      <p:ext uri="{BB962C8B-B14F-4D97-AF65-F5344CB8AC3E}">
        <p14:creationId xmlns:p14="http://schemas.microsoft.com/office/powerpoint/2010/main" val="2887589714"/>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Blankt">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12700" cap="flat" cmpd="sng" algn="ctr">
          <a:solidFill>
            <a:schemeClr val="phClr">
              <a:tint val="95000"/>
              <a:shade val="95000"/>
              <a:satMod val="120000"/>
            </a:schemeClr>
          </a:solidFill>
          <a:prstDash val="solid"/>
        </a:ln>
        <a:ln w="55000" cap="flat" cmpd="thickThin" algn="ctr">
          <a:solidFill>
            <a:schemeClr val="phClr">
              <a:tint val="90000"/>
              <a:satMod val="130000"/>
            </a:schemeClr>
          </a:solidFill>
          <a:prstDash val="solid"/>
        </a:ln>
        <a:ln w="50800" cap="flat" cmpd="sng"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tema">
  <a:themeElements>
    <a:clrScheme name="Kont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ontor">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5332</TotalTime>
  <Words>1032</Words>
  <Application>Microsoft Office PowerPoint</Application>
  <PresentationFormat>Widescreen</PresentationFormat>
  <Paragraphs>102</Paragraphs>
  <Slides>8</Slides>
  <Notes>1</Notes>
  <HiddenSlides>0</HiddenSlides>
  <MMClips>0</MMClips>
  <ScaleCrop>false</ScaleCrop>
  <HeadingPairs>
    <vt:vector size="6" baseType="variant">
      <vt:variant>
        <vt:lpstr>Benyttede skrifttyper</vt:lpstr>
      </vt:variant>
      <vt:variant>
        <vt:i4>4</vt:i4>
      </vt:variant>
      <vt:variant>
        <vt:lpstr>Tema</vt:lpstr>
      </vt:variant>
      <vt:variant>
        <vt:i4>1</vt:i4>
      </vt:variant>
      <vt:variant>
        <vt:lpstr>Slidetitler</vt:lpstr>
      </vt:variant>
      <vt:variant>
        <vt:i4>8</vt:i4>
      </vt:variant>
    </vt:vector>
  </HeadingPairs>
  <TitlesOfParts>
    <vt:vector size="13" baseType="lpstr">
      <vt:lpstr>Arial</vt:lpstr>
      <vt:lpstr>Calibri</vt:lpstr>
      <vt:lpstr>Calibri Light</vt:lpstr>
      <vt:lpstr>Wingdings</vt:lpstr>
      <vt:lpstr>Office-tema</vt:lpstr>
      <vt:lpstr>PowerPoint-præsentation</vt:lpstr>
      <vt:lpstr>PowerPoint-præsentation</vt:lpstr>
      <vt:lpstr>ONBOARDINGPROCESSEN</vt:lpstr>
      <vt:lpstr>PowerPoint-præsentation</vt:lpstr>
      <vt:lpstr>PowerPoint-præsentation</vt:lpstr>
      <vt:lpstr>PowerPoint-præsentation</vt:lpstr>
      <vt:lpstr>PowerPoint-præsentation</vt:lpstr>
      <vt:lpstr>PowerPoint-præsentation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hscj@nyborg.dk</dc:creator>
  <cp:lastModifiedBy>Heidi Schmidt Jensen</cp:lastModifiedBy>
  <cp:revision>100</cp:revision>
  <dcterms:created xsi:type="dcterms:W3CDTF">2020-04-16T11:52:43Z</dcterms:created>
  <dcterms:modified xsi:type="dcterms:W3CDTF">2025-07-07T10:36:29Z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umentReadOnly">
    <vt:lpwstr>False</vt:lpwstr>
  </property>
  <property fmtid="{D5CDD505-2E9C-101B-9397-08002B2CF9AE}" pid="3" name="IsNovaDocument">
    <vt:lpwstr>True</vt:lpwstr>
  </property>
  <property fmtid="{D5CDD505-2E9C-101B-9397-08002B2CF9AE}" pid="4" name="DocumentMetadataId">
    <vt:lpwstr>780f5199-1bfb-42da-8b2e-d9909f7eaaaa</vt:lpwstr>
  </property>
  <property fmtid="{D5CDD505-2E9C-101B-9397-08002B2CF9AE}" pid="5" name="DocumentNumber">
    <vt:lpwstr>D2024-87592</vt:lpwstr>
  </property>
  <property fmtid="{D5CDD505-2E9C-101B-9397-08002B2CF9AE}" pid="6" name="DocumentContentId">
    <vt:lpwstr>780f5199-1bfb-42da-8b2e-d9909f7eaaaa</vt:lpwstr>
  </property>
</Properties>
</file>