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1"/>
  </p:notesMasterIdLst>
  <p:sldIdLst>
    <p:sldId id="256" r:id="rId2"/>
    <p:sldId id="257" r:id="rId3"/>
    <p:sldId id="261" r:id="rId4"/>
    <p:sldId id="265" r:id="rId5"/>
    <p:sldId id="266" r:id="rId6"/>
    <p:sldId id="267" r:id="rId7"/>
    <p:sldId id="268" r:id="rId8"/>
    <p:sldId id="269" r:id="rId9"/>
    <p:sldId id="270" r:id="rId10"/>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47A"/>
    <a:srgbClr val="ACC0D1"/>
    <a:srgbClr val="F5F5F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6433" autoAdjust="0"/>
  </p:normalViewPr>
  <p:slideViewPr>
    <p:cSldViewPr snapToGrid="0">
      <p:cViewPr varScale="1">
        <p:scale>
          <a:sx n="107" d="100"/>
          <a:sy n="107" d="100"/>
        </p:scale>
        <p:origin x="696" y="7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40D183-16C1-4320-90D2-270B888F5655}" type="datetimeFigureOut">
              <a:rPr lang="da-DK" smtClean="0"/>
              <a:t>07-07-2025</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186AC67-366F-4BF5-B902-A5E87D04CEDE}" type="slidenum">
              <a:rPr lang="da-DK" smtClean="0"/>
              <a:t>‹nr.›</a:t>
            </a:fld>
            <a:endParaRPr lang="da-DK"/>
          </a:p>
        </p:txBody>
      </p:sp>
    </p:spTree>
    <p:extLst>
      <p:ext uri="{BB962C8B-B14F-4D97-AF65-F5344CB8AC3E}">
        <p14:creationId xmlns:p14="http://schemas.microsoft.com/office/powerpoint/2010/main" val="11084211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10"/>
          </p:nvPr>
        </p:nvSpPr>
        <p:spPr/>
        <p:txBody>
          <a:bodyPr/>
          <a:lstStyle/>
          <a:p>
            <a:fld id="{B186AC67-366F-4BF5-B902-A5E87D04CEDE}" type="slidenum">
              <a:rPr lang="da-DK" smtClean="0"/>
              <a:t>2</a:t>
            </a:fld>
            <a:endParaRPr lang="da-DK"/>
          </a:p>
        </p:txBody>
      </p:sp>
    </p:spTree>
    <p:extLst>
      <p:ext uri="{BB962C8B-B14F-4D97-AF65-F5344CB8AC3E}">
        <p14:creationId xmlns:p14="http://schemas.microsoft.com/office/powerpoint/2010/main" val="14558182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15D7DAC-6B76-4DB3-8D30-6E2933ABE543}"/>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5037B664-A03A-466E-9810-58BE62BFEB5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1C77514D-9072-434B-B452-3FF414CCC63B}"/>
              </a:ext>
            </a:extLst>
          </p:cNvPr>
          <p:cNvSpPr>
            <a:spLocks noGrp="1"/>
          </p:cNvSpPr>
          <p:nvPr>
            <p:ph type="dt" sz="half" idx="10"/>
          </p:nvPr>
        </p:nvSpPr>
        <p:spPr/>
        <p:txBody>
          <a:bodyPr/>
          <a:lstStyle/>
          <a:p>
            <a:fld id="{E54A190C-131A-4284-A232-1C92617199B1}" type="datetime1">
              <a:rPr lang="da-DK" smtClean="0"/>
              <a:t>07-07-2025</a:t>
            </a:fld>
            <a:endParaRPr lang="da-DK"/>
          </a:p>
        </p:txBody>
      </p:sp>
      <p:sp>
        <p:nvSpPr>
          <p:cNvPr id="5" name="Pladsholder til sidefod 4">
            <a:extLst>
              <a:ext uri="{FF2B5EF4-FFF2-40B4-BE49-F238E27FC236}">
                <a16:creationId xmlns:a16="http://schemas.microsoft.com/office/drawing/2014/main" id="{D2FB6814-1AAE-4F7C-A74C-AE66F4F01EA6}"/>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CEA49C49-3139-4E0F-A3B2-5694FE985551}"/>
              </a:ext>
            </a:extLst>
          </p:cNvPr>
          <p:cNvSpPr>
            <a:spLocks noGrp="1"/>
          </p:cNvSpPr>
          <p:nvPr>
            <p:ph type="sldNum" sz="quarter" idx="12"/>
          </p:nvPr>
        </p:nvSpPr>
        <p:spPr/>
        <p:txBody>
          <a:bodyPr/>
          <a:lstStyle/>
          <a:p>
            <a:fld id="{85472E28-42AD-4A9C-89EE-EA463672CBE9}" type="slidenum">
              <a:rPr lang="da-DK" smtClean="0"/>
              <a:t>‹nr.›</a:t>
            </a:fld>
            <a:endParaRPr lang="da-DK"/>
          </a:p>
        </p:txBody>
      </p:sp>
    </p:spTree>
    <p:extLst>
      <p:ext uri="{BB962C8B-B14F-4D97-AF65-F5344CB8AC3E}">
        <p14:creationId xmlns:p14="http://schemas.microsoft.com/office/powerpoint/2010/main" val="20065603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606359A-E931-450E-BEAA-FCD086AC7BE6}"/>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50ECECEE-6765-4F90-8256-29E1EC7A95F4}"/>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90E3742E-1D55-4F6C-B3A2-65CD6AC4CA89}"/>
              </a:ext>
            </a:extLst>
          </p:cNvPr>
          <p:cNvSpPr>
            <a:spLocks noGrp="1"/>
          </p:cNvSpPr>
          <p:nvPr>
            <p:ph type="dt" sz="half" idx="10"/>
          </p:nvPr>
        </p:nvSpPr>
        <p:spPr/>
        <p:txBody>
          <a:bodyPr/>
          <a:lstStyle/>
          <a:p>
            <a:fld id="{97AA8849-0639-412D-BA26-32B2C7E257F7}" type="datetime1">
              <a:rPr lang="da-DK" smtClean="0"/>
              <a:t>07-07-2025</a:t>
            </a:fld>
            <a:endParaRPr lang="da-DK"/>
          </a:p>
        </p:txBody>
      </p:sp>
      <p:sp>
        <p:nvSpPr>
          <p:cNvPr id="5" name="Pladsholder til sidefod 4">
            <a:extLst>
              <a:ext uri="{FF2B5EF4-FFF2-40B4-BE49-F238E27FC236}">
                <a16:creationId xmlns:a16="http://schemas.microsoft.com/office/drawing/2014/main" id="{8C9FCCA9-EE54-4459-B342-E4B55F778C8C}"/>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1E208472-29D0-42E4-BCF3-87FDC6C6D2BB}"/>
              </a:ext>
            </a:extLst>
          </p:cNvPr>
          <p:cNvSpPr>
            <a:spLocks noGrp="1"/>
          </p:cNvSpPr>
          <p:nvPr>
            <p:ph type="sldNum" sz="quarter" idx="12"/>
          </p:nvPr>
        </p:nvSpPr>
        <p:spPr/>
        <p:txBody>
          <a:bodyPr/>
          <a:lstStyle/>
          <a:p>
            <a:fld id="{85472E28-42AD-4A9C-89EE-EA463672CBE9}" type="slidenum">
              <a:rPr lang="da-DK" smtClean="0"/>
              <a:t>‹nr.›</a:t>
            </a:fld>
            <a:endParaRPr lang="da-DK"/>
          </a:p>
        </p:txBody>
      </p:sp>
    </p:spTree>
    <p:extLst>
      <p:ext uri="{BB962C8B-B14F-4D97-AF65-F5344CB8AC3E}">
        <p14:creationId xmlns:p14="http://schemas.microsoft.com/office/powerpoint/2010/main" val="24062779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2CAB3803-0ED4-4365-893F-7DBAF27FB601}"/>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7E3E3FB1-DA72-429D-A411-CA8365CFF017}"/>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6CAD9D41-1D89-4FB3-B643-2309E088BA3B}"/>
              </a:ext>
            </a:extLst>
          </p:cNvPr>
          <p:cNvSpPr>
            <a:spLocks noGrp="1"/>
          </p:cNvSpPr>
          <p:nvPr>
            <p:ph type="dt" sz="half" idx="10"/>
          </p:nvPr>
        </p:nvSpPr>
        <p:spPr/>
        <p:txBody>
          <a:bodyPr/>
          <a:lstStyle/>
          <a:p>
            <a:fld id="{2AE4F748-7859-4C15-B193-19C620566F15}" type="datetime1">
              <a:rPr lang="da-DK" smtClean="0"/>
              <a:t>07-07-2025</a:t>
            </a:fld>
            <a:endParaRPr lang="da-DK"/>
          </a:p>
        </p:txBody>
      </p:sp>
      <p:sp>
        <p:nvSpPr>
          <p:cNvPr id="5" name="Pladsholder til sidefod 4">
            <a:extLst>
              <a:ext uri="{FF2B5EF4-FFF2-40B4-BE49-F238E27FC236}">
                <a16:creationId xmlns:a16="http://schemas.microsoft.com/office/drawing/2014/main" id="{8AB984CB-6C8A-4024-803B-167DACEBD88D}"/>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19970D95-D330-4BBE-8C8B-B70429B31215}"/>
              </a:ext>
            </a:extLst>
          </p:cNvPr>
          <p:cNvSpPr>
            <a:spLocks noGrp="1"/>
          </p:cNvSpPr>
          <p:nvPr>
            <p:ph type="sldNum" sz="quarter" idx="12"/>
          </p:nvPr>
        </p:nvSpPr>
        <p:spPr/>
        <p:txBody>
          <a:bodyPr/>
          <a:lstStyle/>
          <a:p>
            <a:fld id="{85472E28-42AD-4A9C-89EE-EA463672CBE9}" type="slidenum">
              <a:rPr lang="da-DK" smtClean="0"/>
              <a:t>‹nr.›</a:t>
            </a:fld>
            <a:endParaRPr lang="da-DK"/>
          </a:p>
        </p:txBody>
      </p:sp>
    </p:spTree>
    <p:extLst>
      <p:ext uri="{BB962C8B-B14F-4D97-AF65-F5344CB8AC3E}">
        <p14:creationId xmlns:p14="http://schemas.microsoft.com/office/powerpoint/2010/main" val="38500797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B08B158-61DD-4453-A1C4-395CADF52D54}"/>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1B1D8DC2-9575-4F5A-B135-B8518653B4F9}"/>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0CD112A7-34DD-4E9B-A6DE-2A20C0D48A06}"/>
              </a:ext>
            </a:extLst>
          </p:cNvPr>
          <p:cNvSpPr>
            <a:spLocks noGrp="1"/>
          </p:cNvSpPr>
          <p:nvPr>
            <p:ph type="dt" sz="half" idx="10"/>
          </p:nvPr>
        </p:nvSpPr>
        <p:spPr/>
        <p:txBody>
          <a:bodyPr/>
          <a:lstStyle/>
          <a:p>
            <a:fld id="{2DC48C2E-7C3F-46CF-A804-D60BEF260FE1}" type="datetime1">
              <a:rPr lang="da-DK" smtClean="0"/>
              <a:t>07-07-2025</a:t>
            </a:fld>
            <a:endParaRPr lang="da-DK"/>
          </a:p>
        </p:txBody>
      </p:sp>
      <p:sp>
        <p:nvSpPr>
          <p:cNvPr id="5" name="Pladsholder til sidefod 4">
            <a:extLst>
              <a:ext uri="{FF2B5EF4-FFF2-40B4-BE49-F238E27FC236}">
                <a16:creationId xmlns:a16="http://schemas.microsoft.com/office/drawing/2014/main" id="{C3455930-C2C3-4DFC-8919-DB409B4EEEF8}"/>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5CE1EC64-0062-4726-B6ED-BF670183B9CC}"/>
              </a:ext>
            </a:extLst>
          </p:cNvPr>
          <p:cNvSpPr>
            <a:spLocks noGrp="1"/>
          </p:cNvSpPr>
          <p:nvPr>
            <p:ph type="sldNum" sz="quarter" idx="12"/>
          </p:nvPr>
        </p:nvSpPr>
        <p:spPr/>
        <p:txBody>
          <a:bodyPr/>
          <a:lstStyle/>
          <a:p>
            <a:fld id="{85472E28-42AD-4A9C-89EE-EA463672CBE9}" type="slidenum">
              <a:rPr lang="da-DK" smtClean="0"/>
              <a:t>‹nr.›</a:t>
            </a:fld>
            <a:endParaRPr lang="da-DK"/>
          </a:p>
        </p:txBody>
      </p:sp>
    </p:spTree>
    <p:extLst>
      <p:ext uri="{BB962C8B-B14F-4D97-AF65-F5344CB8AC3E}">
        <p14:creationId xmlns:p14="http://schemas.microsoft.com/office/powerpoint/2010/main" val="1441888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31A8BC3-E47C-4DD4-939C-D4894EABD8A7}"/>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93CFE3C1-7A6F-4CD1-8E34-627916DEB47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C0490449-2934-4C42-9AD9-0FEE79D16A25}"/>
              </a:ext>
            </a:extLst>
          </p:cNvPr>
          <p:cNvSpPr>
            <a:spLocks noGrp="1"/>
          </p:cNvSpPr>
          <p:nvPr>
            <p:ph type="dt" sz="half" idx="10"/>
          </p:nvPr>
        </p:nvSpPr>
        <p:spPr/>
        <p:txBody>
          <a:bodyPr/>
          <a:lstStyle/>
          <a:p>
            <a:fld id="{ADF8E956-B529-4B83-80C4-5FED38818354}" type="datetime1">
              <a:rPr lang="da-DK" smtClean="0"/>
              <a:t>07-07-2025</a:t>
            </a:fld>
            <a:endParaRPr lang="da-DK"/>
          </a:p>
        </p:txBody>
      </p:sp>
      <p:sp>
        <p:nvSpPr>
          <p:cNvPr id="5" name="Pladsholder til sidefod 4">
            <a:extLst>
              <a:ext uri="{FF2B5EF4-FFF2-40B4-BE49-F238E27FC236}">
                <a16:creationId xmlns:a16="http://schemas.microsoft.com/office/drawing/2014/main" id="{AC67210E-B11C-44B1-AA5E-F225F25F9ADE}"/>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88B029CF-4D9D-4510-B3F4-72ABAA4C9EDC}"/>
              </a:ext>
            </a:extLst>
          </p:cNvPr>
          <p:cNvSpPr>
            <a:spLocks noGrp="1"/>
          </p:cNvSpPr>
          <p:nvPr>
            <p:ph type="sldNum" sz="quarter" idx="12"/>
          </p:nvPr>
        </p:nvSpPr>
        <p:spPr/>
        <p:txBody>
          <a:bodyPr/>
          <a:lstStyle/>
          <a:p>
            <a:fld id="{85472E28-42AD-4A9C-89EE-EA463672CBE9}" type="slidenum">
              <a:rPr lang="da-DK" smtClean="0"/>
              <a:t>‹nr.›</a:t>
            </a:fld>
            <a:endParaRPr lang="da-DK"/>
          </a:p>
        </p:txBody>
      </p:sp>
    </p:spTree>
    <p:extLst>
      <p:ext uri="{BB962C8B-B14F-4D97-AF65-F5344CB8AC3E}">
        <p14:creationId xmlns:p14="http://schemas.microsoft.com/office/powerpoint/2010/main" val="4125325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5300516-CC3D-40AB-B659-CDB6C71B9B42}"/>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47D52B63-6BB0-4878-9300-5EB5D9891379}"/>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0EBEC64D-8BB4-463F-A256-C43A159E73ED}"/>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8675DC37-DC28-4826-AF43-221FD3B61CF4}"/>
              </a:ext>
            </a:extLst>
          </p:cNvPr>
          <p:cNvSpPr>
            <a:spLocks noGrp="1"/>
          </p:cNvSpPr>
          <p:nvPr>
            <p:ph type="dt" sz="half" idx="10"/>
          </p:nvPr>
        </p:nvSpPr>
        <p:spPr/>
        <p:txBody>
          <a:bodyPr/>
          <a:lstStyle/>
          <a:p>
            <a:fld id="{0FCF1CC6-C6DE-4404-8580-B65826C28FFD}" type="datetime1">
              <a:rPr lang="da-DK" smtClean="0"/>
              <a:t>07-07-2025</a:t>
            </a:fld>
            <a:endParaRPr lang="da-DK"/>
          </a:p>
        </p:txBody>
      </p:sp>
      <p:sp>
        <p:nvSpPr>
          <p:cNvPr id="6" name="Pladsholder til sidefod 5">
            <a:extLst>
              <a:ext uri="{FF2B5EF4-FFF2-40B4-BE49-F238E27FC236}">
                <a16:creationId xmlns:a16="http://schemas.microsoft.com/office/drawing/2014/main" id="{022724CE-3FA6-41F0-BDDC-AFBD5DBEFF79}"/>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4A865757-37D6-403D-B6F7-7923451FD66D}"/>
              </a:ext>
            </a:extLst>
          </p:cNvPr>
          <p:cNvSpPr>
            <a:spLocks noGrp="1"/>
          </p:cNvSpPr>
          <p:nvPr>
            <p:ph type="sldNum" sz="quarter" idx="12"/>
          </p:nvPr>
        </p:nvSpPr>
        <p:spPr/>
        <p:txBody>
          <a:bodyPr/>
          <a:lstStyle/>
          <a:p>
            <a:fld id="{85472E28-42AD-4A9C-89EE-EA463672CBE9}" type="slidenum">
              <a:rPr lang="da-DK" smtClean="0"/>
              <a:t>‹nr.›</a:t>
            </a:fld>
            <a:endParaRPr lang="da-DK"/>
          </a:p>
        </p:txBody>
      </p:sp>
    </p:spTree>
    <p:extLst>
      <p:ext uri="{BB962C8B-B14F-4D97-AF65-F5344CB8AC3E}">
        <p14:creationId xmlns:p14="http://schemas.microsoft.com/office/powerpoint/2010/main" val="29919079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25971FA-9D70-4B39-87E6-C80F4B7DE507}"/>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67A5580C-629F-4E1E-A044-5A10D3C5BB1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924E3C43-8298-4A82-B1A8-E802EA8C4EE2}"/>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1DBD5204-4546-4359-AC10-65351587595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E0639C5D-1CC3-41CB-828B-4B5E45048E76}"/>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4D8C09FA-C5CC-48FB-A689-B7C0EB06A8C5}"/>
              </a:ext>
            </a:extLst>
          </p:cNvPr>
          <p:cNvSpPr>
            <a:spLocks noGrp="1"/>
          </p:cNvSpPr>
          <p:nvPr>
            <p:ph type="dt" sz="half" idx="10"/>
          </p:nvPr>
        </p:nvSpPr>
        <p:spPr/>
        <p:txBody>
          <a:bodyPr/>
          <a:lstStyle/>
          <a:p>
            <a:fld id="{3083E8F3-3E4C-4996-ADE3-13A3EE3EA2E8}" type="datetime1">
              <a:rPr lang="da-DK" smtClean="0"/>
              <a:t>07-07-2025</a:t>
            </a:fld>
            <a:endParaRPr lang="da-DK"/>
          </a:p>
        </p:txBody>
      </p:sp>
      <p:sp>
        <p:nvSpPr>
          <p:cNvPr id="8" name="Pladsholder til sidefod 7">
            <a:extLst>
              <a:ext uri="{FF2B5EF4-FFF2-40B4-BE49-F238E27FC236}">
                <a16:creationId xmlns:a16="http://schemas.microsoft.com/office/drawing/2014/main" id="{A91B216A-023D-4C20-855C-6936EDA2AA2B}"/>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4919AA1E-AD44-4074-8210-DB427CF7D6AB}"/>
              </a:ext>
            </a:extLst>
          </p:cNvPr>
          <p:cNvSpPr>
            <a:spLocks noGrp="1"/>
          </p:cNvSpPr>
          <p:nvPr>
            <p:ph type="sldNum" sz="quarter" idx="12"/>
          </p:nvPr>
        </p:nvSpPr>
        <p:spPr/>
        <p:txBody>
          <a:bodyPr/>
          <a:lstStyle/>
          <a:p>
            <a:fld id="{85472E28-42AD-4A9C-89EE-EA463672CBE9}" type="slidenum">
              <a:rPr lang="da-DK" smtClean="0"/>
              <a:t>‹nr.›</a:t>
            </a:fld>
            <a:endParaRPr lang="da-DK"/>
          </a:p>
        </p:txBody>
      </p:sp>
    </p:spTree>
    <p:extLst>
      <p:ext uri="{BB962C8B-B14F-4D97-AF65-F5344CB8AC3E}">
        <p14:creationId xmlns:p14="http://schemas.microsoft.com/office/powerpoint/2010/main" val="41275444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75A0A02-61C4-4430-8542-659A21B26B01}"/>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39B658D0-5EEC-47A3-A29A-01FEEB9B20E3}"/>
              </a:ext>
            </a:extLst>
          </p:cNvPr>
          <p:cNvSpPr>
            <a:spLocks noGrp="1"/>
          </p:cNvSpPr>
          <p:nvPr>
            <p:ph type="dt" sz="half" idx="10"/>
          </p:nvPr>
        </p:nvSpPr>
        <p:spPr/>
        <p:txBody>
          <a:bodyPr/>
          <a:lstStyle/>
          <a:p>
            <a:fld id="{28922231-5E0E-4BE0-BBE0-F15A15C6A044}" type="datetime1">
              <a:rPr lang="da-DK" smtClean="0"/>
              <a:t>07-07-2025</a:t>
            </a:fld>
            <a:endParaRPr lang="da-DK"/>
          </a:p>
        </p:txBody>
      </p:sp>
      <p:sp>
        <p:nvSpPr>
          <p:cNvPr id="4" name="Pladsholder til sidefod 3">
            <a:extLst>
              <a:ext uri="{FF2B5EF4-FFF2-40B4-BE49-F238E27FC236}">
                <a16:creationId xmlns:a16="http://schemas.microsoft.com/office/drawing/2014/main" id="{98974CF3-34D1-49CF-9113-07D8F272822E}"/>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26AAAAC9-2908-4E4F-B7BE-6D934C9D245E}"/>
              </a:ext>
            </a:extLst>
          </p:cNvPr>
          <p:cNvSpPr>
            <a:spLocks noGrp="1"/>
          </p:cNvSpPr>
          <p:nvPr>
            <p:ph type="sldNum" sz="quarter" idx="12"/>
          </p:nvPr>
        </p:nvSpPr>
        <p:spPr/>
        <p:txBody>
          <a:bodyPr/>
          <a:lstStyle/>
          <a:p>
            <a:fld id="{85472E28-42AD-4A9C-89EE-EA463672CBE9}" type="slidenum">
              <a:rPr lang="da-DK" smtClean="0"/>
              <a:t>‹nr.›</a:t>
            </a:fld>
            <a:endParaRPr lang="da-DK"/>
          </a:p>
        </p:txBody>
      </p:sp>
    </p:spTree>
    <p:extLst>
      <p:ext uri="{BB962C8B-B14F-4D97-AF65-F5344CB8AC3E}">
        <p14:creationId xmlns:p14="http://schemas.microsoft.com/office/powerpoint/2010/main" val="31580700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0B9DF64F-46B6-4E9B-89DB-53DC453C32FC}"/>
              </a:ext>
            </a:extLst>
          </p:cNvPr>
          <p:cNvSpPr>
            <a:spLocks noGrp="1"/>
          </p:cNvSpPr>
          <p:nvPr>
            <p:ph type="dt" sz="half" idx="10"/>
          </p:nvPr>
        </p:nvSpPr>
        <p:spPr/>
        <p:txBody>
          <a:bodyPr/>
          <a:lstStyle/>
          <a:p>
            <a:fld id="{F1297804-949D-4F11-BB1E-2A089F695063}" type="datetime1">
              <a:rPr lang="da-DK" smtClean="0"/>
              <a:t>07-07-2025</a:t>
            </a:fld>
            <a:endParaRPr lang="da-DK"/>
          </a:p>
        </p:txBody>
      </p:sp>
      <p:sp>
        <p:nvSpPr>
          <p:cNvPr id="3" name="Pladsholder til sidefod 2">
            <a:extLst>
              <a:ext uri="{FF2B5EF4-FFF2-40B4-BE49-F238E27FC236}">
                <a16:creationId xmlns:a16="http://schemas.microsoft.com/office/drawing/2014/main" id="{5C7B8C75-57F8-41CF-9B94-3862929F0334}"/>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DEF693C8-F736-4F18-8FE3-E085775E8DF4}"/>
              </a:ext>
            </a:extLst>
          </p:cNvPr>
          <p:cNvSpPr>
            <a:spLocks noGrp="1"/>
          </p:cNvSpPr>
          <p:nvPr>
            <p:ph type="sldNum" sz="quarter" idx="12"/>
          </p:nvPr>
        </p:nvSpPr>
        <p:spPr/>
        <p:txBody>
          <a:bodyPr/>
          <a:lstStyle/>
          <a:p>
            <a:fld id="{85472E28-42AD-4A9C-89EE-EA463672CBE9}" type="slidenum">
              <a:rPr lang="da-DK" smtClean="0"/>
              <a:t>‹nr.›</a:t>
            </a:fld>
            <a:endParaRPr lang="da-DK"/>
          </a:p>
        </p:txBody>
      </p:sp>
    </p:spTree>
    <p:extLst>
      <p:ext uri="{BB962C8B-B14F-4D97-AF65-F5344CB8AC3E}">
        <p14:creationId xmlns:p14="http://schemas.microsoft.com/office/powerpoint/2010/main" val="12332772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EF1B4B-148A-4F21-A2C9-093E490290E5}"/>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F5D9536F-3540-47BA-BEBE-4470E54081F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66A49CBF-4653-44CC-8D2A-69C2AD72F8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AFF8F2EB-320E-41BB-8EEB-B87B41324A22}"/>
              </a:ext>
            </a:extLst>
          </p:cNvPr>
          <p:cNvSpPr>
            <a:spLocks noGrp="1"/>
          </p:cNvSpPr>
          <p:nvPr>
            <p:ph type="dt" sz="half" idx="10"/>
          </p:nvPr>
        </p:nvSpPr>
        <p:spPr/>
        <p:txBody>
          <a:bodyPr/>
          <a:lstStyle/>
          <a:p>
            <a:fld id="{D0502143-0118-4E28-AF33-0E275608981E}" type="datetime1">
              <a:rPr lang="da-DK" smtClean="0"/>
              <a:t>07-07-2025</a:t>
            </a:fld>
            <a:endParaRPr lang="da-DK"/>
          </a:p>
        </p:txBody>
      </p:sp>
      <p:sp>
        <p:nvSpPr>
          <p:cNvPr id="6" name="Pladsholder til sidefod 5">
            <a:extLst>
              <a:ext uri="{FF2B5EF4-FFF2-40B4-BE49-F238E27FC236}">
                <a16:creationId xmlns:a16="http://schemas.microsoft.com/office/drawing/2014/main" id="{E3FFD480-5CFB-4BAC-9194-DDAD35B2C24B}"/>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4B1ADA62-FF1C-45C0-A15D-45DA0FD161B8}"/>
              </a:ext>
            </a:extLst>
          </p:cNvPr>
          <p:cNvSpPr>
            <a:spLocks noGrp="1"/>
          </p:cNvSpPr>
          <p:nvPr>
            <p:ph type="sldNum" sz="quarter" idx="12"/>
          </p:nvPr>
        </p:nvSpPr>
        <p:spPr/>
        <p:txBody>
          <a:bodyPr/>
          <a:lstStyle/>
          <a:p>
            <a:fld id="{85472E28-42AD-4A9C-89EE-EA463672CBE9}" type="slidenum">
              <a:rPr lang="da-DK" smtClean="0"/>
              <a:t>‹nr.›</a:t>
            </a:fld>
            <a:endParaRPr lang="da-DK"/>
          </a:p>
        </p:txBody>
      </p:sp>
    </p:spTree>
    <p:extLst>
      <p:ext uri="{BB962C8B-B14F-4D97-AF65-F5344CB8AC3E}">
        <p14:creationId xmlns:p14="http://schemas.microsoft.com/office/powerpoint/2010/main" val="5473938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97F7080-57BE-42D8-917A-D216A377220B}"/>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9A8D700A-D9B3-4961-9BBB-F279E86AC14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F96098E4-0453-4E46-BDA2-7C9A28E4D9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AD42B848-8338-4E2C-9D61-66072118EB1D}"/>
              </a:ext>
            </a:extLst>
          </p:cNvPr>
          <p:cNvSpPr>
            <a:spLocks noGrp="1"/>
          </p:cNvSpPr>
          <p:nvPr>
            <p:ph type="dt" sz="half" idx="10"/>
          </p:nvPr>
        </p:nvSpPr>
        <p:spPr/>
        <p:txBody>
          <a:bodyPr/>
          <a:lstStyle/>
          <a:p>
            <a:fld id="{6F3E5B5F-7A5A-4F8C-90EF-781CEE6F1D85}" type="datetime1">
              <a:rPr lang="da-DK" smtClean="0"/>
              <a:t>07-07-2025</a:t>
            </a:fld>
            <a:endParaRPr lang="da-DK"/>
          </a:p>
        </p:txBody>
      </p:sp>
      <p:sp>
        <p:nvSpPr>
          <p:cNvPr id="6" name="Pladsholder til sidefod 5">
            <a:extLst>
              <a:ext uri="{FF2B5EF4-FFF2-40B4-BE49-F238E27FC236}">
                <a16:creationId xmlns:a16="http://schemas.microsoft.com/office/drawing/2014/main" id="{67CF1438-00EB-409A-B24F-FD14C9FF6504}"/>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5A7B88EC-2E93-4555-821E-CF4C64C4DA44}"/>
              </a:ext>
            </a:extLst>
          </p:cNvPr>
          <p:cNvSpPr>
            <a:spLocks noGrp="1"/>
          </p:cNvSpPr>
          <p:nvPr>
            <p:ph type="sldNum" sz="quarter" idx="12"/>
          </p:nvPr>
        </p:nvSpPr>
        <p:spPr/>
        <p:txBody>
          <a:bodyPr/>
          <a:lstStyle/>
          <a:p>
            <a:fld id="{85472E28-42AD-4A9C-89EE-EA463672CBE9}" type="slidenum">
              <a:rPr lang="da-DK" smtClean="0"/>
              <a:t>‹nr.›</a:t>
            </a:fld>
            <a:endParaRPr lang="da-DK"/>
          </a:p>
        </p:txBody>
      </p:sp>
    </p:spTree>
    <p:extLst>
      <p:ext uri="{BB962C8B-B14F-4D97-AF65-F5344CB8AC3E}">
        <p14:creationId xmlns:p14="http://schemas.microsoft.com/office/powerpoint/2010/main" val="34456692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3371FEA0-5A23-4056-B5D2-65D931056B1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50D4C387-B275-457E-A670-A775289262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dirty="0"/>
              <a:t>Klik for at redigere teksttypografierne i masteren</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4" name="Pladsholder til dato 3">
            <a:extLst>
              <a:ext uri="{FF2B5EF4-FFF2-40B4-BE49-F238E27FC236}">
                <a16:creationId xmlns:a16="http://schemas.microsoft.com/office/drawing/2014/main" id="{AC8D3256-BFDA-430A-BC45-A218E418BE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E87092-0C8B-4A32-B50B-643C37B34B72}" type="datetime1">
              <a:rPr lang="da-DK" smtClean="0"/>
              <a:t>07-07-2025</a:t>
            </a:fld>
            <a:endParaRPr lang="da-DK"/>
          </a:p>
        </p:txBody>
      </p:sp>
      <p:sp>
        <p:nvSpPr>
          <p:cNvPr id="5" name="Pladsholder til sidefod 4">
            <a:extLst>
              <a:ext uri="{FF2B5EF4-FFF2-40B4-BE49-F238E27FC236}">
                <a16:creationId xmlns:a16="http://schemas.microsoft.com/office/drawing/2014/main" id="{E7CB2620-F887-4675-9B05-30E2874E172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a:extLst>
              <a:ext uri="{FF2B5EF4-FFF2-40B4-BE49-F238E27FC236}">
                <a16:creationId xmlns:a16="http://schemas.microsoft.com/office/drawing/2014/main" id="{76C15E07-14C7-4D30-9D07-85D66F90802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472E28-42AD-4A9C-89EE-EA463672CBE9}" type="slidenum">
              <a:rPr lang="da-DK" smtClean="0"/>
              <a:t>‹nr.›</a:t>
            </a:fld>
            <a:endParaRPr lang="da-DK"/>
          </a:p>
        </p:txBody>
      </p:sp>
    </p:spTree>
    <p:extLst>
      <p:ext uri="{BB962C8B-B14F-4D97-AF65-F5344CB8AC3E}">
        <p14:creationId xmlns:p14="http://schemas.microsoft.com/office/powerpoint/2010/main" val="479433736"/>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intranet.nyborg.dk/da/vores-arbejdsplads/kodeks-vii/"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intranet.nyborg.dk/da/vores-arbejdsplads/politikker-og-strategier/" TargetMode="External"/><Relationship Id="rId2" Type="http://schemas.openxmlformats.org/officeDocument/2006/relationships/hyperlink" Target="https://intranet.nyborg.dk/da/til-dig-som-leder/ledelse/ledelsesgrundlag/" TargetMode="External"/><Relationship Id="rId1" Type="http://schemas.openxmlformats.org/officeDocument/2006/relationships/slideLayout" Target="../slideLayouts/slideLayout2.xml"/><Relationship Id="rId6" Type="http://schemas.openxmlformats.org/officeDocument/2006/relationships/hyperlink" Target="https://intranet.nyborg.dk/da/til-dig-som-medarbejder/god-adfaerd-i-det-offentlige/god-adfaerd-i-det-offentlige/" TargetMode="External"/><Relationship Id="rId5" Type="http://schemas.openxmlformats.org/officeDocument/2006/relationships/hyperlink" Target="https://intranet.nyborg.dk/da/it-og-digitalisering/digitalisering/digitaliseringsstrategi/" TargetMode="External"/><Relationship Id="rId4" Type="http://schemas.openxmlformats.org/officeDocument/2006/relationships/hyperlink" Target="https://intranet.nyborg.dk/da/it-og-digitalisering/i-sikkerhed-og-gdpr/hjaelp-til-gdpr/katalog-med-gdpr-benspaend/"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Pladsholder til slidenummer 3"/>
          <p:cNvSpPr>
            <a:spLocks noGrp="1"/>
          </p:cNvSpPr>
          <p:nvPr>
            <p:ph type="sldNum" sz="quarter" idx="12"/>
          </p:nvPr>
        </p:nvSpPr>
        <p:spPr/>
        <p:txBody>
          <a:bodyPr/>
          <a:lstStyle/>
          <a:p>
            <a:fld id="{85472E28-42AD-4A9C-89EE-EA463672CBE9}" type="slidenum">
              <a:rPr lang="da-DK" smtClean="0"/>
              <a:t>1</a:t>
            </a:fld>
            <a:endParaRPr lang="da-DK"/>
          </a:p>
        </p:txBody>
      </p:sp>
    </p:spTree>
    <p:extLst>
      <p:ext uri="{BB962C8B-B14F-4D97-AF65-F5344CB8AC3E}">
        <p14:creationId xmlns:p14="http://schemas.microsoft.com/office/powerpoint/2010/main" val="3934082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100000">
              <a:srgbClr val="00447A">
                <a:shade val="30000"/>
                <a:satMod val="115000"/>
              </a:srgbClr>
            </a:gs>
            <a:gs pos="100000">
              <a:srgbClr val="00447A">
                <a:shade val="100000"/>
                <a:satMod val="115000"/>
              </a:srgbClr>
            </a:gs>
          </a:gsLst>
          <a:lin ang="14400000" scaled="0"/>
        </a:gradFill>
        <a:effectLst/>
      </p:bgPr>
    </p:bg>
    <p:spTree>
      <p:nvGrpSpPr>
        <p:cNvPr id="1" name=""/>
        <p:cNvGrpSpPr/>
        <p:nvPr/>
      </p:nvGrpSpPr>
      <p:grpSpPr>
        <a:xfrm>
          <a:off x="0" y="0"/>
          <a:ext cx="0" cy="0"/>
          <a:chOff x="0" y="0"/>
          <a:chExt cx="0" cy="0"/>
        </a:xfrm>
      </p:grpSpPr>
      <p:sp>
        <p:nvSpPr>
          <p:cNvPr id="3" name="Pladsholder til indhold 2">
            <a:extLst>
              <a:ext uri="{FF2B5EF4-FFF2-40B4-BE49-F238E27FC236}">
                <a16:creationId xmlns:a16="http://schemas.microsoft.com/office/drawing/2014/main" id="{7764A106-4B99-4E8B-B97E-21974A74D7C7}"/>
              </a:ext>
            </a:extLst>
          </p:cNvPr>
          <p:cNvSpPr>
            <a:spLocks noGrp="1"/>
          </p:cNvSpPr>
          <p:nvPr>
            <p:ph idx="1"/>
          </p:nvPr>
        </p:nvSpPr>
        <p:spPr>
          <a:xfrm>
            <a:off x="838200" y="1514710"/>
            <a:ext cx="7296150" cy="1479637"/>
          </a:xfrm>
        </p:spPr>
        <p:txBody>
          <a:bodyPr>
            <a:normAutofit/>
          </a:bodyPr>
          <a:lstStyle/>
          <a:p>
            <a:pPr marL="0" indent="0">
              <a:buNone/>
            </a:pPr>
            <a:r>
              <a:rPr lang="da-DK" sz="1200" dirty="0">
                <a:solidFill>
                  <a:schemeClr val="bg1"/>
                </a:solidFill>
                <a:latin typeface="Arial" panose="020B0604020202020204" pitchFamily="34" charset="0"/>
                <a:cs typeface="Arial" panose="020B0604020202020204" pitchFamily="34" charset="0"/>
              </a:rPr>
              <a:t>Denne guide giver dig et indblik i den kommende </a:t>
            </a:r>
            <a:r>
              <a:rPr lang="da-DK" sz="1200" dirty="0" err="1">
                <a:solidFill>
                  <a:schemeClr val="bg1"/>
                </a:solidFill>
                <a:latin typeface="Arial" panose="020B0604020202020204" pitchFamily="34" charset="0"/>
                <a:cs typeface="Arial" panose="020B0604020202020204" pitchFamily="34" charset="0"/>
              </a:rPr>
              <a:t>onboardingperiode</a:t>
            </a:r>
            <a:r>
              <a:rPr lang="da-DK" sz="1200" dirty="0">
                <a:solidFill>
                  <a:schemeClr val="bg1"/>
                </a:solidFill>
                <a:latin typeface="Arial" panose="020B0604020202020204" pitchFamily="34" charset="0"/>
                <a:cs typeface="Arial" panose="020B0604020202020204" pitchFamily="34" charset="0"/>
              </a:rPr>
              <a:t>, samt et overblik over hvilke aktiviteter og introduktioner, der er planlagt for dig som ny leder.</a:t>
            </a:r>
          </a:p>
          <a:p>
            <a:pPr marL="0" indent="0">
              <a:buNone/>
            </a:pPr>
            <a:r>
              <a:rPr lang="da-DK" sz="1200" dirty="0">
                <a:solidFill>
                  <a:schemeClr val="bg1"/>
                </a:solidFill>
                <a:latin typeface="Arial" panose="020B0604020202020204" pitchFamily="34" charset="0"/>
                <a:cs typeface="Arial" panose="020B0604020202020204" pitchFamily="34" charset="0"/>
              </a:rPr>
              <a:t>Vi anbefaler, at du til en start orienterer dig i den samlede onboardingguide. </a:t>
            </a:r>
          </a:p>
          <a:p>
            <a:pPr marL="0" indent="0">
              <a:buNone/>
            </a:pPr>
            <a:r>
              <a:rPr lang="da-DK" sz="1200" dirty="0">
                <a:solidFill>
                  <a:schemeClr val="bg1"/>
                </a:solidFill>
                <a:latin typeface="Arial" panose="020B0604020202020204" pitchFamily="34" charset="0"/>
                <a:cs typeface="Arial" panose="020B0604020202020204" pitchFamily="34" charset="0"/>
              </a:rPr>
              <a:t>Herefter er guiden tænkt som et opslagsværk, der fører dig gennem alle faser af din </a:t>
            </a:r>
            <a:br>
              <a:rPr lang="da-DK" sz="1200" dirty="0">
                <a:solidFill>
                  <a:schemeClr val="bg1"/>
                </a:solidFill>
                <a:latin typeface="Arial" panose="020B0604020202020204" pitchFamily="34" charset="0"/>
                <a:cs typeface="Arial" panose="020B0604020202020204" pitchFamily="34" charset="0"/>
              </a:rPr>
            </a:br>
            <a:r>
              <a:rPr lang="da-DK" sz="1200" dirty="0" err="1">
                <a:solidFill>
                  <a:schemeClr val="bg1"/>
                </a:solidFill>
                <a:latin typeface="Arial" panose="020B0604020202020204" pitchFamily="34" charset="0"/>
                <a:cs typeface="Arial" panose="020B0604020202020204" pitchFamily="34" charset="0"/>
              </a:rPr>
              <a:t>onboardingproces</a:t>
            </a:r>
            <a:r>
              <a:rPr lang="da-DK" sz="1200" dirty="0">
                <a:solidFill>
                  <a:schemeClr val="bg1"/>
                </a:solidFill>
                <a:latin typeface="Arial" panose="020B0604020202020204" pitchFamily="34" charset="0"/>
                <a:cs typeface="Arial" panose="020B0604020202020204" pitchFamily="34" charset="0"/>
              </a:rPr>
              <a:t>. Overblikket indeholder ligeledes relevante dokumenter og hjælpeværktøjer, som skal være med til at hjælpe dig godt ombord som ny leder i Nyborg Kommune. </a:t>
            </a:r>
          </a:p>
        </p:txBody>
      </p:sp>
      <p:sp>
        <p:nvSpPr>
          <p:cNvPr id="6" name="Titel 1">
            <a:extLst>
              <a:ext uri="{FF2B5EF4-FFF2-40B4-BE49-F238E27FC236}">
                <a16:creationId xmlns:a16="http://schemas.microsoft.com/office/drawing/2014/main" id="{BF712B42-0FBA-492F-AB8C-4CC3CAFFE4AF}"/>
              </a:ext>
            </a:extLst>
          </p:cNvPr>
          <p:cNvSpPr txBox="1">
            <a:spLocks/>
          </p:cNvSpPr>
          <p:nvPr/>
        </p:nvSpPr>
        <p:spPr>
          <a:xfrm>
            <a:off x="838200" y="3086187"/>
            <a:ext cx="10515600" cy="77746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a-DK" sz="2400" b="1" dirty="0">
                <a:solidFill>
                  <a:schemeClr val="bg1"/>
                </a:solidFill>
                <a:latin typeface="Arial" panose="020B0604020202020204" pitchFamily="34" charset="0"/>
                <a:cs typeface="Arial" panose="020B0604020202020204" pitchFamily="34" charset="0"/>
              </a:rPr>
              <a:t>INDHOLDSFORTEGNELSE</a:t>
            </a:r>
            <a:endParaRPr lang="da-DK" sz="2800" b="1" dirty="0">
              <a:solidFill>
                <a:schemeClr val="bg1"/>
              </a:solidFill>
              <a:latin typeface="Arial" panose="020B0604020202020204" pitchFamily="34" charset="0"/>
              <a:cs typeface="Arial" panose="020B0604020202020204" pitchFamily="34" charset="0"/>
            </a:endParaRPr>
          </a:p>
        </p:txBody>
      </p:sp>
      <p:sp>
        <p:nvSpPr>
          <p:cNvPr id="7" name="Pladsholder til indhold 2">
            <a:extLst>
              <a:ext uri="{FF2B5EF4-FFF2-40B4-BE49-F238E27FC236}">
                <a16:creationId xmlns:a16="http://schemas.microsoft.com/office/drawing/2014/main" id="{AB6EAD73-66B3-4075-BC4D-3F4F48EEF4DC}"/>
              </a:ext>
            </a:extLst>
          </p:cNvPr>
          <p:cNvSpPr txBox="1">
            <a:spLocks/>
          </p:cNvSpPr>
          <p:nvPr/>
        </p:nvSpPr>
        <p:spPr>
          <a:xfrm>
            <a:off x="838199" y="3955494"/>
            <a:ext cx="3533776" cy="240085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200"/>
              </a:spcBef>
              <a:buFont typeface="Arial" panose="020B0604020202020204" pitchFamily="34" charset="0"/>
              <a:buNone/>
            </a:pPr>
            <a:r>
              <a:rPr lang="da-DK" sz="1100" b="1" dirty="0">
                <a:solidFill>
                  <a:schemeClr val="bg1"/>
                </a:solidFill>
                <a:latin typeface="Arial" panose="020B0604020202020204" pitchFamily="34" charset="0"/>
                <a:cs typeface="Arial" panose="020B0604020202020204" pitchFamily="34" charset="0"/>
              </a:rPr>
              <a:t>Side 3: Onboardingprocessen</a:t>
            </a:r>
            <a:br>
              <a:rPr lang="da-DK" sz="1100" b="1" dirty="0">
                <a:solidFill>
                  <a:schemeClr val="bg1"/>
                </a:solidFill>
                <a:latin typeface="Arial" panose="020B0604020202020204" pitchFamily="34" charset="0"/>
                <a:cs typeface="Arial" panose="020B0604020202020204" pitchFamily="34" charset="0"/>
              </a:rPr>
            </a:br>
            <a:r>
              <a:rPr lang="da-DK" sz="1100" dirty="0">
                <a:solidFill>
                  <a:schemeClr val="bg1"/>
                </a:solidFill>
                <a:latin typeface="Arial" panose="020B0604020202020204" pitchFamily="34" charset="0"/>
                <a:cs typeface="Arial" panose="020B0604020202020204" pitchFamily="34" charset="0"/>
              </a:rPr>
              <a:t>Overblik over onboardingprocessen </a:t>
            </a:r>
          </a:p>
          <a:p>
            <a:pPr marL="0" indent="0">
              <a:spcBef>
                <a:spcPts val="1200"/>
              </a:spcBef>
              <a:buFont typeface="Arial" panose="020B0604020202020204" pitchFamily="34" charset="0"/>
              <a:buNone/>
            </a:pPr>
            <a:r>
              <a:rPr lang="da-DK" sz="1100" b="1" dirty="0">
                <a:solidFill>
                  <a:schemeClr val="bg1"/>
                </a:solidFill>
                <a:latin typeface="Arial" panose="020B0604020202020204" pitchFamily="34" charset="0"/>
                <a:cs typeface="Arial" panose="020B0604020202020204" pitchFamily="34" charset="0"/>
              </a:rPr>
              <a:t>Side 4-6: </a:t>
            </a:r>
            <a:r>
              <a:rPr lang="da-DK" sz="1100" b="1" dirty="0" err="1">
                <a:solidFill>
                  <a:schemeClr val="bg1"/>
                </a:solidFill>
                <a:latin typeface="Arial" panose="020B0604020202020204" pitchFamily="34" charset="0"/>
                <a:cs typeface="Arial" panose="020B0604020202020204" pitchFamily="34" charset="0"/>
              </a:rPr>
              <a:t>Onboardingprocessens</a:t>
            </a:r>
            <a:r>
              <a:rPr lang="da-DK" sz="1100" b="1" dirty="0">
                <a:solidFill>
                  <a:schemeClr val="bg1"/>
                </a:solidFill>
                <a:latin typeface="Arial" panose="020B0604020202020204" pitchFamily="34" charset="0"/>
                <a:cs typeface="Arial" panose="020B0604020202020204" pitchFamily="34" charset="0"/>
              </a:rPr>
              <a:t> faser i detaljer</a:t>
            </a:r>
            <a:br>
              <a:rPr lang="da-DK" sz="1100" b="1" dirty="0">
                <a:solidFill>
                  <a:schemeClr val="bg1"/>
                </a:solidFill>
                <a:latin typeface="Arial" panose="020B0604020202020204" pitchFamily="34" charset="0"/>
                <a:cs typeface="Arial" panose="020B0604020202020204" pitchFamily="34" charset="0"/>
              </a:rPr>
            </a:br>
            <a:r>
              <a:rPr lang="da-DK" sz="1100" dirty="0">
                <a:solidFill>
                  <a:schemeClr val="bg1"/>
                </a:solidFill>
                <a:latin typeface="Arial" panose="020B0604020202020204" pitchFamily="34" charset="0"/>
                <a:cs typeface="Arial" panose="020B0604020202020204" pitchFamily="34" charset="0"/>
              </a:rPr>
              <a:t>Beskrivelser af </a:t>
            </a:r>
            <a:r>
              <a:rPr lang="da-DK" sz="1100" dirty="0" err="1">
                <a:solidFill>
                  <a:schemeClr val="bg1"/>
                </a:solidFill>
                <a:latin typeface="Arial" panose="020B0604020202020204" pitchFamily="34" charset="0"/>
                <a:cs typeface="Arial" panose="020B0604020202020204" pitchFamily="34" charset="0"/>
              </a:rPr>
              <a:t>onboardingfaserne</a:t>
            </a:r>
            <a:r>
              <a:rPr lang="da-DK" sz="1100" dirty="0">
                <a:solidFill>
                  <a:schemeClr val="bg1"/>
                </a:solidFill>
                <a:latin typeface="Arial" panose="020B0604020202020204" pitchFamily="34" charset="0"/>
                <a:cs typeface="Arial" panose="020B0604020202020204" pitchFamily="34" charset="0"/>
              </a:rPr>
              <a:t>, aktiviteter, succeskriterier m.m.</a:t>
            </a:r>
          </a:p>
          <a:p>
            <a:pPr marL="0" indent="0">
              <a:spcBef>
                <a:spcPts val="1200"/>
              </a:spcBef>
              <a:buNone/>
            </a:pPr>
            <a:r>
              <a:rPr lang="da-DK" sz="1100" b="1" dirty="0">
                <a:solidFill>
                  <a:schemeClr val="bg1"/>
                </a:solidFill>
                <a:latin typeface="Arial" panose="020B0604020202020204" pitchFamily="34" charset="0"/>
                <a:cs typeface="Arial" panose="020B0604020202020204" pitchFamily="34" charset="0"/>
              </a:rPr>
              <a:t>Side 7: Overblik over </a:t>
            </a:r>
            <a:r>
              <a:rPr lang="da-DK" sz="1100" b="1" dirty="0" err="1">
                <a:solidFill>
                  <a:schemeClr val="bg1"/>
                </a:solidFill>
                <a:latin typeface="Arial" panose="020B0604020202020204" pitchFamily="34" charset="0"/>
                <a:cs typeface="Arial" panose="020B0604020202020204" pitchFamily="34" charset="0"/>
              </a:rPr>
              <a:t>onboardingforløbet</a:t>
            </a:r>
            <a:br>
              <a:rPr lang="da-DK" sz="1100" b="1" dirty="0">
                <a:solidFill>
                  <a:schemeClr val="bg1"/>
                </a:solidFill>
                <a:latin typeface="Arial" panose="020B0604020202020204" pitchFamily="34" charset="0"/>
                <a:cs typeface="Arial" panose="020B0604020202020204" pitchFamily="34" charset="0"/>
              </a:rPr>
            </a:br>
            <a:r>
              <a:rPr lang="da-DK" sz="1100" dirty="0">
                <a:solidFill>
                  <a:schemeClr val="bg1"/>
                </a:solidFill>
                <a:latin typeface="Arial" panose="020B0604020202020204" pitchFamily="34" charset="0"/>
                <a:cs typeface="Arial" panose="020B0604020202020204" pitchFamily="34" charset="0"/>
              </a:rPr>
              <a:t>Et samlet overblik over aktiviteter i løbet af </a:t>
            </a:r>
            <a:r>
              <a:rPr lang="da-DK" sz="1100" dirty="0" err="1">
                <a:solidFill>
                  <a:schemeClr val="bg1"/>
                </a:solidFill>
                <a:latin typeface="Arial" panose="020B0604020202020204" pitchFamily="34" charset="0"/>
                <a:cs typeface="Arial" panose="020B0604020202020204" pitchFamily="34" charset="0"/>
              </a:rPr>
              <a:t>onboardingforløbet</a:t>
            </a:r>
            <a:endParaRPr lang="da-DK" sz="1100" dirty="0">
              <a:solidFill>
                <a:schemeClr val="bg1"/>
              </a:solidFill>
              <a:latin typeface="Arial" panose="020B0604020202020204" pitchFamily="34" charset="0"/>
              <a:cs typeface="Arial" panose="020B0604020202020204" pitchFamily="34" charset="0"/>
            </a:endParaRPr>
          </a:p>
        </p:txBody>
      </p:sp>
      <p:sp>
        <p:nvSpPr>
          <p:cNvPr id="10" name="Titel 1">
            <a:extLst>
              <a:ext uri="{FF2B5EF4-FFF2-40B4-BE49-F238E27FC236}">
                <a16:creationId xmlns:a16="http://schemas.microsoft.com/office/drawing/2014/main" id="{6090E8B7-9944-4404-B543-54355B94A04A}"/>
              </a:ext>
            </a:extLst>
          </p:cNvPr>
          <p:cNvSpPr txBox="1">
            <a:spLocks/>
          </p:cNvSpPr>
          <p:nvPr/>
        </p:nvSpPr>
        <p:spPr>
          <a:xfrm>
            <a:off x="838200" y="567276"/>
            <a:ext cx="10515600" cy="75061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a-DK" sz="3200" b="1" dirty="0">
                <a:solidFill>
                  <a:schemeClr val="bg1"/>
                </a:solidFill>
                <a:latin typeface="Arial" panose="020B0604020202020204" pitchFamily="34" charset="0"/>
                <a:cs typeface="Arial" panose="020B0604020202020204" pitchFamily="34" charset="0"/>
              </a:rPr>
              <a:t>INTRODUKTION</a:t>
            </a:r>
          </a:p>
        </p:txBody>
      </p:sp>
      <p:pic>
        <p:nvPicPr>
          <p:cNvPr id="8" name="Billed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76745" y="3297763"/>
            <a:ext cx="3326792" cy="4327199"/>
          </a:xfrm>
          <a:prstGeom prst="rect">
            <a:avLst/>
          </a:prstGeom>
        </p:spPr>
      </p:pic>
      <p:sp>
        <p:nvSpPr>
          <p:cNvPr id="2" name="Pladsholder til slidenummer 1"/>
          <p:cNvSpPr>
            <a:spLocks noGrp="1"/>
          </p:cNvSpPr>
          <p:nvPr>
            <p:ph type="sldNum" sz="quarter" idx="12"/>
          </p:nvPr>
        </p:nvSpPr>
        <p:spPr/>
        <p:txBody>
          <a:bodyPr/>
          <a:lstStyle/>
          <a:p>
            <a:fld id="{85472E28-42AD-4A9C-89EE-EA463672CBE9}" type="slidenum">
              <a:rPr lang="da-DK" smtClean="0"/>
              <a:t>2</a:t>
            </a:fld>
            <a:endParaRPr lang="da-DK"/>
          </a:p>
        </p:txBody>
      </p:sp>
      <p:sp>
        <p:nvSpPr>
          <p:cNvPr id="9" name="Pladsholder til indhold 2">
            <a:extLst>
              <a:ext uri="{FF2B5EF4-FFF2-40B4-BE49-F238E27FC236}">
                <a16:creationId xmlns:a16="http://schemas.microsoft.com/office/drawing/2014/main" id="{AB6EAD73-66B3-4075-BC4D-3F4F48EEF4DC}"/>
              </a:ext>
            </a:extLst>
          </p:cNvPr>
          <p:cNvSpPr txBox="1">
            <a:spLocks/>
          </p:cNvSpPr>
          <p:nvPr/>
        </p:nvSpPr>
        <p:spPr>
          <a:xfrm>
            <a:off x="4771124" y="3955493"/>
            <a:ext cx="3533776" cy="186428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200"/>
              </a:spcBef>
              <a:buFont typeface="Arial" panose="020B0604020202020204" pitchFamily="34" charset="0"/>
              <a:buNone/>
            </a:pPr>
            <a:r>
              <a:rPr lang="da-DK" sz="1100" b="1" dirty="0">
                <a:solidFill>
                  <a:schemeClr val="bg1"/>
                </a:solidFill>
                <a:latin typeface="Arial" panose="020B0604020202020204" pitchFamily="34" charset="0"/>
                <a:cs typeface="Arial" panose="020B0604020202020204" pitchFamily="34" charset="0"/>
              </a:rPr>
              <a:t>Side 8: Politikker og retningslinjer</a:t>
            </a:r>
            <a:br>
              <a:rPr lang="da-DK" sz="1100" b="1" dirty="0">
                <a:solidFill>
                  <a:schemeClr val="bg1"/>
                </a:solidFill>
                <a:latin typeface="Arial" panose="020B0604020202020204" pitchFamily="34" charset="0"/>
                <a:cs typeface="Arial" panose="020B0604020202020204" pitchFamily="34" charset="0"/>
              </a:rPr>
            </a:br>
            <a:r>
              <a:rPr lang="da-DK" sz="1100" dirty="0">
                <a:solidFill>
                  <a:schemeClr val="bg1"/>
                </a:solidFill>
                <a:latin typeface="Arial" panose="020B0604020202020204" pitchFamily="34" charset="0"/>
                <a:cs typeface="Arial" panose="020B0604020202020204" pitchFamily="34" charset="0"/>
              </a:rPr>
              <a:t>Overblik over centrale politiker og retningslinjer i Nyborg Kommune</a:t>
            </a:r>
          </a:p>
          <a:p>
            <a:pPr marL="0" indent="0">
              <a:spcBef>
                <a:spcPts val="1200"/>
              </a:spcBef>
              <a:buFont typeface="Arial" panose="020B0604020202020204" pitchFamily="34" charset="0"/>
              <a:buNone/>
            </a:pPr>
            <a:r>
              <a:rPr lang="da-DK" sz="1100" b="1" dirty="0">
                <a:solidFill>
                  <a:schemeClr val="bg1"/>
                </a:solidFill>
                <a:latin typeface="Arial" panose="020B0604020202020204" pitchFamily="34" charset="0"/>
                <a:cs typeface="Arial" panose="020B0604020202020204" pitchFamily="34" charset="0"/>
              </a:rPr>
              <a:t>Side 9: IT-systemer og programmer</a:t>
            </a:r>
            <a:br>
              <a:rPr lang="da-DK" sz="1100" b="1" dirty="0">
                <a:solidFill>
                  <a:schemeClr val="bg1"/>
                </a:solidFill>
                <a:latin typeface="Arial" panose="020B0604020202020204" pitchFamily="34" charset="0"/>
                <a:cs typeface="Arial" panose="020B0604020202020204" pitchFamily="34" charset="0"/>
              </a:rPr>
            </a:br>
            <a:r>
              <a:rPr lang="da-DK" sz="1100" dirty="0">
                <a:solidFill>
                  <a:schemeClr val="bg1"/>
                </a:solidFill>
                <a:latin typeface="Arial" panose="020B0604020202020204" pitchFamily="34" charset="0"/>
                <a:cs typeface="Arial" panose="020B0604020202020204" pitchFamily="34" charset="0"/>
              </a:rPr>
              <a:t>Overblik over fælles IT-systemer og programmer</a:t>
            </a:r>
          </a:p>
        </p:txBody>
      </p:sp>
    </p:spTree>
    <p:extLst>
      <p:ext uri="{BB962C8B-B14F-4D97-AF65-F5344CB8AC3E}">
        <p14:creationId xmlns:p14="http://schemas.microsoft.com/office/powerpoint/2010/main" val="2737038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ktangel: afrundede hjørner 25">
            <a:extLst>
              <a:ext uri="{FF2B5EF4-FFF2-40B4-BE49-F238E27FC236}">
                <a16:creationId xmlns:a16="http://schemas.microsoft.com/office/drawing/2014/main" id="{9589D7AB-462E-4800-8F3B-A827CB3021E8}"/>
              </a:ext>
            </a:extLst>
          </p:cNvPr>
          <p:cNvSpPr/>
          <p:nvPr/>
        </p:nvSpPr>
        <p:spPr>
          <a:xfrm>
            <a:off x="838199" y="1552778"/>
            <a:ext cx="7131341" cy="1164820"/>
          </a:xfrm>
          <a:prstGeom prst="roundRect">
            <a:avLst>
              <a:gd name="adj" fmla="val 15528"/>
            </a:avLst>
          </a:prstGeom>
          <a:solidFill>
            <a:srgbClr val="00447A"/>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da-DK" sz="1200" b="1" dirty="0" err="1">
                <a:solidFill>
                  <a:schemeClr val="bg1"/>
                </a:solidFill>
                <a:latin typeface="Arial" panose="020B0604020202020204" pitchFamily="34" charset="0"/>
                <a:cs typeface="Arial" panose="020B0604020202020204" pitchFamily="34" charset="0"/>
              </a:rPr>
              <a:t>Onboardingforløbet</a:t>
            </a:r>
            <a:r>
              <a:rPr lang="da-DK" sz="1200" b="1" dirty="0">
                <a:solidFill>
                  <a:schemeClr val="bg1"/>
                </a:solidFill>
                <a:latin typeface="Arial" panose="020B0604020202020204" pitchFamily="34" charset="0"/>
                <a:cs typeface="Arial" panose="020B0604020202020204" pitchFamily="34" charset="0"/>
              </a:rPr>
              <a:t> </a:t>
            </a:r>
          </a:p>
          <a:p>
            <a:pPr algn="ctr">
              <a:spcBef>
                <a:spcPts val="600"/>
              </a:spcBef>
            </a:pPr>
            <a:r>
              <a:rPr lang="da-DK" sz="1100" dirty="0">
                <a:solidFill>
                  <a:schemeClr val="bg1"/>
                </a:solidFill>
                <a:latin typeface="Arial" panose="020B0604020202020204" pitchFamily="34" charset="0"/>
                <a:cs typeface="Arial" panose="020B0604020202020204" pitchFamily="34" charset="0"/>
              </a:rPr>
              <a:t>Vi har fordelt introduktioner og </a:t>
            </a:r>
            <a:r>
              <a:rPr lang="da-DK" sz="1100" dirty="0" err="1">
                <a:solidFill>
                  <a:schemeClr val="bg1"/>
                </a:solidFill>
                <a:latin typeface="Arial" panose="020B0604020202020204" pitchFamily="34" charset="0"/>
                <a:cs typeface="Arial" panose="020B0604020202020204" pitchFamily="34" charset="0"/>
              </a:rPr>
              <a:t>onboardingaktiviteter</a:t>
            </a:r>
            <a:r>
              <a:rPr lang="da-DK" sz="1100" dirty="0">
                <a:solidFill>
                  <a:schemeClr val="bg1"/>
                </a:solidFill>
                <a:latin typeface="Arial" panose="020B0604020202020204" pitchFamily="34" charset="0"/>
                <a:cs typeface="Arial" panose="020B0604020202020204" pitchFamily="34" charset="0"/>
              </a:rPr>
              <a:t> over hele onboardingperioden, så du har mest mulig tid og overskud til at være tilstede på din arbejdsplads. Målet er, at du </a:t>
            </a:r>
            <a:r>
              <a:rPr lang="da-DK" sz="1100">
                <a:solidFill>
                  <a:schemeClr val="bg1"/>
                </a:solidFill>
                <a:latin typeface="Arial" panose="020B0604020202020204" pitchFamily="34" charset="0"/>
                <a:cs typeface="Arial" panose="020B0604020202020204" pitchFamily="34" charset="0"/>
              </a:rPr>
              <a:t>hverken bliver </a:t>
            </a:r>
            <a:r>
              <a:rPr lang="da-DK" sz="1100" dirty="0">
                <a:solidFill>
                  <a:schemeClr val="bg1"/>
                </a:solidFill>
                <a:latin typeface="Arial" panose="020B0604020202020204" pitchFamily="34" charset="0"/>
                <a:cs typeface="Arial" panose="020B0604020202020204" pitchFamily="34" charset="0"/>
              </a:rPr>
              <a:t>overvældet </a:t>
            </a:r>
            <a:br>
              <a:rPr lang="da-DK" sz="1100" dirty="0">
                <a:solidFill>
                  <a:schemeClr val="bg1"/>
                </a:solidFill>
                <a:latin typeface="Arial" panose="020B0604020202020204" pitchFamily="34" charset="0"/>
                <a:cs typeface="Arial" panose="020B0604020202020204" pitchFamily="34" charset="0"/>
              </a:rPr>
            </a:br>
            <a:r>
              <a:rPr lang="da-DK" sz="1100">
                <a:solidFill>
                  <a:schemeClr val="bg1"/>
                </a:solidFill>
                <a:latin typeface="Arial" panose="020B0604020202020204" pitchFamily="34" charset="0"/>
                <a:cs typeface="Arial" panose="020B0604020202020204" pitchFamily="34" charset="0"/>
              </a:rPr>
              <a:t>eller mister </a:t>
            </a:r>
            <a:r>
              <a:rPr lang="da-DK" sz="1100" dirty="0">
                <a:solidFill>
                  <a:schemeClr val="bg1"/>
                </a:solidFill>
                <a:latin typeface="Arial" panose="020B0604020202020204" pitchFamily="34" charset="0"/>
                <a:cs typeface="Arial" panose="020B0604020202020204" pitchFamily="34" charset="0"/>
              </a:rPr>
              <a:t>fokus undervejs.  </a:t>
            </a:r>
          </a:p>
        </p:txBody>
      </p:sp>
      <p:sp>
        <p:nvSpPr>
          <p:cNvPr id="25" name="Rektangel: afrundede hjørner 24">
            <a:extLst>
              <a:ext uri="{FF2B5EF4-FFF2-40B4-BE49-F238E27FC236}">
                <a16:creationId xmlns:a16="http://schemas.microsoft.com/office/drawing/2014/main" id="{57175D2C-B64E-48B5-AFC2-EC3BA2542122}"/>
              </a:ext>
            </a:extLst>
          </p:cNvPr>
          <p:cNvSpPr/>
          <p:nvPr/>
        </p:nvSpPr>
        <p:spPr>
          <a:xfrm>
            <a:off x="2263157" y="2952095"/>
            <a:ext cx="3942303" cy="1870746"/>
          </a:xfrm>
          <a:prstGeom prst="roundRect">
            <a:avLst>
              <a:gd name="adj" fmla="val 10863"/>
            </a:avLst>
          </a:prstGeom>
          <a:solidFill>
            <a:srgbClr val="ACC0D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Titel 1">
            <a:extLst>
              <a:ext uri="{FF2B5EF4-FFF2-40B4-BE49-F238E27FC236}">
                <a16:creationId xmlns:a16="http://schemas.microsoft.com/office/drawing/2014/main" id="{4B0128F5-72C8-402F-8B3B-DCE9378E7B1E}"/>
              </a:ext>
            </a:extLst>
          </p:cNvPr>
          <p:cNvSpPr>
            <a:spLocks noGrp="1"/>
          </p:cNvSpPr>
          <p:nvPr>
            <p:ph type="title"/>
          </p:nvPr>
        </p:nvSpPr>
        <p:spPr>
          <a:xfrm>
            <a:off x="838200" y="567276"/>
            <a:ext cx="10515600" cy="750611"/>
          </a:xfrm>
        </p:spPr>
        <p:txBody>
          <a:bodyPr>
            <a:normAutofit/>
          </a:bodyPr>
          <a:lstStyle/>
          <a:p>
            <a:r>
              <a:rPr lang="da-DK" sz="3200" b="1" dirty="0">
                <a:solidFill>
                  <a:srgbClr val="00447A"/>
                </a:solidFill>
                <a:latin typeface="Arial" panose="020B0604020202020204" pitchFamily="34" charset="0"/>
                <a:cs typeface="Arial" panose="020B0604020202020204" pitchFamily="34" charset="0"/>
              </a:rPr>
              <a:t>ONBOARDINGPROCESSEN</a:t>
            </a:r>
          </a:p>
        </p:txBody>
      </p:sp>
      <p:sp>
        <p:nvSpPr>
          <p:cNvPr id="5" name="Rektangel: afrundede hjørner 4">
            <a:extLst>
              <a:ext uri="{FF2B5EF4-FFF2-40B4-BE49-F238E27FC236}">
                <a16:creationId xmlns:a16="http://schemas.microsoft.com/office/drawing/2014/main" id="{8CBF66A6-2343-4E3F-B2C9-9554FE5FCBBB}"/>
              </a:ext>
            </a:extLst>
          </p:cNvPr>
          <p:cNvSpPr/>
          <p:nvPr/>
        </p:nvSpPr>
        <p:spPr>
          <a:xfrm>
            <a:off x="817258" y="5057338"/>
            <a:ext cx="7152281" cy="1400962"/>
          </a:xfrm>
          <a:prstGeom prst="roundRect">
            <a:avLst>
              <a:gd name="adj" fmla="val 15528"/>
            </a:avLst>
          </a:prstGeom>
          <a:noFill/>
          <a:ln w="12700">
            <a:solidFill>
              <a:srgbClr val="00447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100" b="1" dirty="0">
                <a:solidFill>
                  <a:srgbClr val="00447A"/>
                </a:solidFill>
                <a:latin typeface="Arial" panose="020B0604020202020204" pitchFamily="34" charset="0"/>
                <a:cs typeface="Arial" panose="020B0604020202020204" pitchFamily="34" charset="0"/>
              </a:rPr>
              <a:t>INDIVIDUELT AFSÆT FOR ONBOARDINGFORLØBET</a:t>
            </a:r>
          </a:p>
          <a:p>
            <a:pPr algn="ctr">
              <a:spcBef>
                <a:spcPts val="600"/>
              </a:spcBef>
            </a:pPr>
            <a:r>
              <a:rPr lang="da-DK" sz="1100" dirty="0">
                <a:solidFill>
                  <a:srgbClr val="00447A"/>
                </a:solidFill>
                <a:latin typeface="Arial" panose="020B0604020202020204" pitchFamily="34" charset="0"/>
                <a:cs typeface="Arial" panose="020B0604020202020204" pitchFamily="34" charset="0"/>
              </a:rPr>
              <a:t>Din leder har overvejet, hvilke introduktioner og onboardingaktiviteter, der er relevante for dig som ny leder. </a:t>
            </a:r>
            <a:br>
              <a:rPr lang="da-DK" sz="1100" dirty="0">
                <a:solidFill>
                  <a:srgbClr val="00447A"/>
                </a:solidFill>
                <a:latin typeface="Arial" panose="020B0604020202020204" pitchFamily="34" charset="0"/>
                <a:cs typeface="Arial" panose="020B0604020202020204" pitchFamily="34" charset="0"/>
              </a:rPr>
            </a:br>
            <a:r>
              <a:rPr lang="da-DK" sz="1100" dirty="0">
                <a:solidFill>
                  <a:srgbClr val="00447A"/>
                </a:solidFill>
                <a:latin typeface="Arial" panose="020B0604020202020204" pitchFamily="34" charset="0"/>
                <a:cs typeface="Arial" panose="020B0604020202020204" pitchFamily="34" charset="0"/>
              </a:rPr>
              <a:t>Disse er tilrettelagt efter dine kompetencer og tidligere erfaringer. </a:t>
            </a:r>
          </a:p>
          <a:p>
            <a:pPr algn="ctr">
              <a:spcBef>
                <a:spcPts val="600"/>
              </a:spcBef>
            </a:pPr>
            <a:r>
              <a:rPr lang="da-DK" sz="1100" dirty="0">
                <a:solidFill>
                  <a:srgbClr val="00447A"/>
                </a:solidFill>
                <a:latin typeface="Arial" panose="020B0604020202020204" pitchFamily="34" charset="0"/>
                <a:cs typeface="Arial" panose="020B0604020202020204" pitchFamily="34" charset="0"/>
              </a:rPr>
              <a:t>Målet er at designe et forløb, som er tilpasset dig, og som både tilgodeser dine behov som nyansat leder og organisationens interesser. </a:t>
            </a:r>
          </a:p>
        </p:txBody>
      </p:sp>
      <p:sp>
        <p:nvSpPr>
          <p:cNvPr id="8" name="Pil: vinkel 7">
            <a:extLst>
              <a:ext uri="{FF2B5EF4-FFF2-40B4-BE49-F238E27FC236}">
                <a16:creationId xmlns:a16="http://schemas.microsoft.com/office/drawing/2014/main" id="{3320823D-BA72-4034-94DB-02F7CBC5FFC6}"/>
              </a:ext>
            </a:extLst>
          </p:cNvPr>
          <p:cNvSpPr/>
          <p:nvPr/>
        </p:nvSpPr>
        <p:spPr>
          <a:xfrm>
            <a:off x="1953034" y="3517966"/>
            <a:ext cx="1500024" cy="596863"/>
          </a:xfrm>
          <a:prstGeom prst="chevron">
            <a:avLst/>
          </a:prstGeom>
          <a:solidFill>
            <a:schemeClr val="bg1"/>
          </a:solidFill>
          <a:ln w="12700">
            <a:solidFill>
              <a:srgbClr val="00447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solidFill>
                <a:schemeClr val="tx1"/>
              </a:solidFill>
            </a:endParaRPr>
          </a:p>
        </p:txBody>
      </p:sp>
      <p:sp>
        <p:nvSpPr>
          <p:cNvPr id="9" name="Pil: vinkel 8">
            <a:extLst>
              <a:ext uri="{FF2B5EF4-FFF2-40B4-BE49-F238E27FC236}">
                <a16:creationId xmlns:a16="http://schemas.microsoft.com/office/drawing/2014/main" id="{8FCBD71B-A67F-446B-9F7C-1A21361651AB}"/>
              </a:ext>
            </a:extLst>
          </p:cNvPr>
          <p:cNvSpPr/>
          <p:nvPr/>
        </p:nvSpPr>
        <p:spPr>
          <a:xfrm>
            <a:off x="3476532" y="3518821"/>
            <a:ext cx="1500024" cy="596863"/>
          </a:xfrm>
          <a:prstGeom prst="chevron">
            <a:avLst/>
          </a:prstGeom>
          <a:solidFill>
            <a:schemeClr val="bg1"/>
          </a:solidFill>
          <a:ln w="12700">
            <a:solidFill>
              <a:srgbClr val="00447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solidFill>
                <a:schemeClr val="tx1"/>
              </a:solidFill>
            </a:endParaRPr>
          </a:p>
        </p:txBody>
      </p:sp>
      <p:sp>
        <p:nvSpPr>
          <p:cNvPr id="10" name="Pil: vinkel 9">
            <a:extLst>
              <a:ext uri="{FF2B5EF4-FFF2-40B4-BE49-F238E27FC236}">
                <a16:creationId xmlns:a16="http://schemas.microsoft.com/office/drawing/2014/main" id="{2849B9B8-2534-4BBC-91D1-D0E9F91849EA}"/>
              </a:ext>
            </a:extLst>
          </p:cNvPr>
          <p:cNvSpPr/>
          <p:nvPr/>
        </p:nvSpPr>
        <p:spPr>
          <a:xfrm>
            <a:off x="4999749" y="3511878"/>
            <a:ext cx="1500024" cy="596863"/>
          </a:xfrm>
          <a:prstGeom prst="chevron">
            <a:avLst/>
          </a:prstGeom>
          <a:solidFill>
            <a:schemeClr val="bg1"/>
          </a:solidFill>
          <a:ln w="12700">
            <a:solidFill>
              <a:srgbClr val="00447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solidFill>
                <a:schemeClr val="tx1"/>
              </a:solidFill>
            </a:endParaRPr>
          </a:p>
        </p:txBody>
      </p:sp>
      <p:sp>
        <p:nvSpPr>
          <p:cNvPr id="13" name="Tekstfelt 12">
            <a:extLst>
              <a:ext uri="{FF2B5EF4-FFF2-40B4-BE49-F238E27FC236}">
                <a16:creationId xmlns:a16="http://schemas.microsoft.com/office/drawing/2014/main" id="{B7713266-09BB-47BB-BA43-BF15295AAAA7}"/>
              </a:ext>
            </a:extLst>
          </p:cNvPr>
          <p:cNvSpPr txBox="1"/>
          <p:nvPr/>
        </p:nvSpPr>
        <p:spPr>
          <a:xfrm>
            <a:off x="2295774" y="3654309"/>
            <a:ext cx="895207" cy="276999"/>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rtlCol="0">
            <a:spAutoFit/>
          </a:bodyPr>
          <a:lstStyle/>
          <a:p>
            <a:pPr algn="ctr"/>
            <a:r>
              <a:rPr lang="da-DK" sz="1200" dirty="0">
                <a:solidFill>
                  <a:srgbClr val="00447A"/>
                </a:solidFill>
              </a:rPr>
              <a:t>1. dag</a:t>
            </a:r>
          </a:p>
        </p:txBody>
      </p:sp>
      <p:sp>
        <p:nvSpPr>
          <p:cNvPr id="14" name="Tekstfelt 13">
            <a:extLst>
              <a:ext uri="{FF2B5EF4-FFF2-40B4-BE49-F238E27FC236}">
                <a16:creationId xmlns:a16="http://schemas.microsoft.com/office/drawing/2014/main" id="{0CEE8ADC-1B54-4BA1-8C8A-7A8579175FFD}"/>
              </a:ext>
            </a:extLst>
          </p:cNvPr>
          <p:cNvSpPr txBox="1"/>
          <p:nvPr/>
        </p:nvSpPr>
        <p:spPr>
          <a:xfrm>
            <a:off x="3844253" y="3653822"/>
            <a:ext cx="1019470" cy="276999"/>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rtlCol="0">
            <a:spAutoFit/>
          </a:bodyPr>
          <a:lstStyle/>
          <a:p>
            <a:r>
              <a:rPr lang="da-DK" sz="1200" dirty="0">
                <a:solidFill>
                  <a:srgbClr val="00447A"/>
                </a:solidFill>
              </a:rPr>
              <a:t>0-2 måneder</a:t>
            </a:r>
          </a:p>
        </p:txBody>
      </p:sp>
      <p:sp>
        <p:nvSpPr>
          <p:cNvPr id="15" name="Tekstfelt 14">
            <a:extLst>
              <a:ext uri="{FF2B5EF4-FFF2-40B4-BE49-F238E27FC236}">
                <a16:creationId xmlns:a16="http://schemas.microsoft.com/office/drawing/2014/main" id="{68F67273-1FF3-4768-B9AC-E3ED600EA35C}"/>
              </a:ext>
            </a:extLst>
          </p:cNvPr>
          <p:cNvSpPr txBox="1"/>
          <p:nvPr/>
        </p:nvSpPr>
        <p:spPr>
          <a:xfrm>
            <a:off x="5362968" y="3645433"/>
            <a:ext cx="1019470" cy="276999"/>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rtlCol="0">
            <a:spAutoFit/>
          </a:bodyPr>
          <a:lstStyle/>
          <a:p>
            <a:r>
              <a:rPr lang="da-DK" sz="1200" dirty="0">
                <a:solidFill>
                  <a:srgbClr val="00447A"/>
                </a:solidFill>
              </a:rPr>
              <a:t>0-6 måneder</a:t>
            </a:r>
          </a:p>
        </p:txBody>
      </p:sp>
      <p:sp>
        <p:nvSpPr>
          <p:cNvPr id="19" name="Tekstfelt 18">
            <a:extLst>
              <a:ext uri="{FF2B5EF4-FFF2-40B4-BE49-F238E27FC236}">
                <a16:creationId xmlns:a16="http://schemas.microsoft.com/office/drawing/2014/main" id="{254C5F4C-E5C9-4DB7-9547-8409431B7FFC}"/>
              </a:ext>
            </a:extLst>
          </p:cNvPr>
          <p:cNvSpPr txBox="1"/>
          <p:nvPr/>
        </p:nvSpPr>
        <p:spPr>
          <a:xfrm>
            <a:off x="2263155" y="3066467"/>
            <a:ext cx="3942303" cy="276999"/>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rtlCol="0">
            <a:spAutoFit/>
          </a:bodyPr>
          <a:lstStyle/>
          <a:p>
            <a:pPr algn="ctr"/>
            <a:r>
              <a:rPr lang="da-DK" sz="1200" b="1" dirty="0">
                <a:solidFill>
                  <a:srgbClr val="00447A"/>
                </a:solidFill>
                <a:latin typeface="Arial" panose="020B0604020202020204" pitchFamily="34" charset="0"/>
                <a:cs typeface="Arial" panose="020B0604020202020204" pitchFamily="34" charset="0"/>
              </a:rPr>
              <a:t>Onboarding</a:t>
            </a:r>
          </a:p>
        </p:txBody>
      </p:sp>
      <p:sp>
        <p:nvSpPr>
          <p:cNvPr id="23" name="Tekstfelt 22">
            <a:extLst>
              <a:ext uri="{FF2B5EF4-FFF2-40B4-BE49-F238E27FC236}">
                <a16:creationId xmlns:a16="http://schemas.microsoft.com/office/drawing/2014/main" id="{5189689E-C7B1-4C4D-AA4B-199CA7490738}"/>
              </a:ext>
            </a:extLst>
          </p:cNvPr>
          <p:cNvSpPr txBox="1"/>
          <p:nvPr/>
        </p:nvSpPr>
        <p:spPr>
          <a:xfrm>
            <a:off x="2263155" y="4251396"/>
            <a:ext cx="3934540" cy="246221"/>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rtlCol="0">
            <a:spAutoFit/>
          </a:bodyPr>
          <a:lstStyle/>
          <a:p>
            <a:pPr algn="ctr"/>
            <a:r>
              <a:rPr lang="da-DK" sz="1000" i="1" dirty="0" err="1">
                <a:solidFill>
                  <a:srgbClr val="00447A"/>
                </a:solidFill>
                <a:latin typeface="Arial" panose="020B0604020202020204" pitchFamily="34" charset="0"/>
                <a:cs typeface="Arial" panose="020B0604020202020204" pitchFamily="34" charset="0"/>
              </a:rPr>
              <a:t>Onboardingintervaller</a:t>
            </a:r>
            <a:r>
              <a:rPr lang="da-DK" sz="1000" i="1" dirty="0">
                <a:solidFill>
                  <a:srgbClr val="00447A"/>
                </a:solidFill>
                <a:latin typeface="Arial" panose="020B0604020202020204" pitchFamily="34" charset="0"/>
                <a:cs typeface="Arial" panose="020B0604020202020204" pitchFamily="34" charset="0"/>
              </a:rPr>
              <a:t> for din første tid i Nyborg Kommune </a:t>
            </a:r>
            <a:endParaRPr lang="da-DK" sz="1050" i="1" dirty="0">
              <a:solidFill>
                <a:srgbClr val="00447A"/>
              </a:solidFill>
              <a:latin typeface="Arial" panose="020B0604020202020204" pitchFamily="34" charset="0"/>
              <a:cs typeface="Arial" panose="020B0604020202020204" pitchFamily="34" charset="0"/>
            </a:endParaRPr>
          </a:p>
        </p:txBody>
      </p:sp>
      <p:pic>
        <p:nvPicPr>
          <p:cNvPr id="28" name="Billede 2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76745" y="3297763"/>
            <a:ext cx="3326792" cy="4327200"/>
          </a:xfrm>
          <a:prstGeom prst="rect">
            <a:avLst/>
          </a:prstGeom>
        </p:spPr>
      </p:pic>
      <p:sp>
        <p:nvSpPr>
          <p:cNvPr id="3" name="Pladsholder til slidenummer 2"/>
          <p:cNvSpPr>
            <a:spLocks noGrp="1"/>
          </p:cNvSpPr>
          <p:nvPr>
            <p:ph type="sldNum" sz="quarter" idx="12"/>
          </p:nvPr>
        </p:nvSpPr>
        <p:spPr/>
        <p:txBody>
          <a:bodyPr/>
          <a:lstStyle/>
          <a:p>
            <a:fld id="{85472E28-42AD-4A9C-89EE-EA463672CBE9}" type="slidenum">
              <a:rPr lang="da-DK" smtClean="0"/>
              <a:t>3</a:t>
            </a:fld>
            <a:endParaRPr lang="da-DK"/>
          </a:p>
        </p:txBody>
      </p:sp>
    </p:spTree>
    <p:extLst>
      <p:ext uri="{BB962C8B-B14F-4D97-AF65-F5344CB8AC3E}">
        <p14:creationId xmlns:p14="http://schemas.microsoft.com/office/powerpoint/2010/main" val="11570731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Billede 2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80608" y="3297763"/>
            <a:ext cx="3326792" cy="4327199"/>
          </a:xfrm>
          <a:prstGeom prst="rect">
            <a:avLst/>
          </a:prstGeom>
        </p:spPr>
      </p:pic>
      <p:sp>
        <p:nvSpPr>
          <p:cNvPr id="3" name="Pladsholder til indhold 2">
            <a:extLst>
              <a:ext uri="{FF2B5EF4-FFF2-40B4-BE49-F238E27FC236}">
                <a16:creationId xmlns:a16="http://schemas.microsoft.com/office/drawing/2014/main" id="{66C5A3AF-5E5A-4F7E-9B5B-A0FDE1CC4A74}"/>
              </a:ext>
            </a:extLst>
          </p:cNvPr>
          <p:cNvSpPr>
            <a:spLocks noGrp="1"/>
          </p:cNvSpPr>
          <p:nvPr>
            <p:ph idx="1"/>
          </p:nvPr>
        </p:nvSpPr>
        <p:spPr>
          <a:xfrm>
            <a:off x="6151983" y="2035693"/>
            <a:ext cx="4320000" cy="1186748"/>
          </a:xfrm>
        </p:spPr>
        <p:txBody>
          <a:bodyPr>
            <a:normAutofit/>
          </a:bodyPr>
          <a:lstStyle/>
          <a:p>
            <a:pPr>
              <a:spcBef>
                <a:spcPts val="600"/>
              </a:spcBef>
              <a:buFont typeface="Wingdings" panose="05000000000000000000" pitchFamily="2" charset="2"/>
              <a:buChar char="q"/>
            </a:pPr>
            <a:r>
              <a:rPr lang="da-DK" sz="1100" dirty="0">
                <a:solidFill>
                  <a:srgbClr val="00447A"/>
                </a:solidFill>
                <a:latin typeface="Arial" panose="020B0604020202020204" pitchFamily="34" charset="0"/>
                <a:cs typeface="Arial" panose="020B0604020202020204" pitchFamily="34" charset="0"/>
              </a:rPr>
              <a:t>Du bliver vist rundt på din nye arbejdsplads og introduceret til kollegaer, samarbejdspartnere osv. </a:t>
            </a:r>
          </a:p>
          <a:p>
            <a:pPr>
              <a:spcBef>
                <a:spcPts val="600"/>
              </a:spcBef>
              <a:buFont typeface="Wingdings" panose="05000000000000000000" pitchFamily="2" charset="2"/>
              <a:buChar char="q"/>
            </a:pPr>
            <a:r>
              <a:rPr lang="da-DK" sz="1100" dirty="0">
                <a:solidFill>
                  <a:srgbClr val="00447A"/>
                </a:solidFill>
                <a:latin typeface="Arial" panose="020B0604020202020204" pitchFamily="34" charset="0"/>
                <a:cs typeface="Arial" panose="020B0604020202020204" pitchFamily="34" charset="0"/>
              </a:rPr>
              <a:t>Du vil få udleveret mobil, computer, nøgler, IT-koder, arbejdstøj </a:t>
            </a:r>
            <a:r>
              <a:rPr lang="da-DK" sz="1100" dirty="0" err="1">
                <a:solidFill>
                  <a:srgbClr val="00447A"/>
                </a:solidFill>
                <a:latin typeface="Arial" panose="020B0604020202020204" pitchFamily="34" charset="0"/>
                <a:cs typeface="Arial" panose="020B0604020202020204" pitchFamily="34" charset="0"/>
              </a:rPr>
              <a:t>o.lign</a:t>
            </a:r>
            <a:r>
              <a:rPr lang="da-DK" sz="1100" dirty="0">
                <a:solidFill>
                  <a:srgbClr val="00447A"/>
                </a:solidFill>
                <a:latin typeface="Arial" panose="020B0604020202020204" pitchFamily="34" charset="0"/>
                <a:cs typeface="Arial" panose="020B0604020202020204" pitchFamily="34" charset="0"/>
              </a:rPr>
              <a:t>. </a:t>
            </a:r>
          </a:p>
          <a:p>
            <a:pPr>
              <a:spcBef>
                <a:spcPts val="600"/>
              </a:spcBef>
              <a:buFont typeface="Wingdings" panose="05000000000000000000" pitchFamily="2" charset="2"/>
              <a:buChar char="q"/>
            </a:pPr>
            <a:r>
              <a:rPr lang="da-DK" sz="1100" dirty="0">
                <a:solidFill>
                  <a:srgbClr val="00447A"/>
                </a:solidFill>
                <a:latin typeface="Arial" panose="020B0604020202020204" pitchFamily="34" charset="0"/>
                <a:cs typeface="Arial" panose="020B0604020202020204" pitchFamily="34" charset="0"/>
              </a:rPr>
              <a:t>Du vil holde et møde med din nærmeste leder, hvor I bl.a. vil gennemgå introduktionsprogrammet for din første tid. </a:t>
            </a:r>
          </a:p>
        </p:txBody>
      </p:sp>
      <p:sp>
        <p:nvSpPr>
          <p:cNvPr id="5" name="Rektangel: afrundede hjørner 4">
            <a:extLst>
              <a:ext uri="{FF2B5EF4-FFF2-40B4-BE49-F238E27FC236}">
                <a16:creationId xmlns:a16="http://schemas.microsoft.com/office/drawing/2014/main" id="{8CBF66A6-2343-4E3F-B2C9-9554FE5FCBBB}"/>
              </a:ext>
            </a:extLst>
          </p:cNvPr>
          <p:cNvSpPr/>
          <p:nvPr/>
        </p:nvSpPr>
        <p:spPr>
          <a:xfrm>
            <a:off x="838200" y="4917343"/>
            <a:ext cx="4541108" cy="1170420"/>
          </a:xfrm>
          <a:prstGeom prst="roundRect">
            <a:avLst>
              <a:gd name="adj" fmla="val 15528"/>
            </a:avLst>
          </a:prstGeom>
          <a:solidFill>
            <a:srgbClr val="ACC0D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da-DK" sz="1100" dirty="0">
                <a:solidFill>
                  <a:srgbClr val="00447A"/>
                </a:solidFill>
                <a:latin typeface="Arial" panose="020B0604020202020204" pitchFamily="34" charset="0"/>
                <a:cs typeface="Arial" panose="020B0604020202020204" pitchFamily="34" charset="0"/>
              </a:rPr>
              <a:t>Første dag skal ubetinget være en god oplevelse, og du skal have et indtryk af, hvad der skal ske den første tid. </a:t>
            </a:r>
          </a:p>
        </p:txBody>
      </p:sp>
      <p:sp>
        <p:nvSpPr>
          <p:cNvPr id="12" name="Pil: vinkel 5">
            <a:extLst>
              <a:ext uri="{FF2B5EF4-FFF2-40B4-BE49-F238E27FC236}">
                <a16:creationId xmlns:a16="http://schemas.microsoft.com/office/drawing/2014/main" id="{FEE01382-D355-464B-AD2C-930AAF97B5AD}"/>
              </a:ext>
            </a:extLst>
          </p:cNvPr>
          <p:cNvSpPr/>
          <p:nvPr/>
        </p:nvSpPr>
        <p:spPr>
          <a:xfrm>
            <a:off x="8833421" y="220152"/>
            <a:ext cx="892145" cy="347124"/>
          </a:xfrm>
          <a:prstGeom prst="chevron">
            <a:avLst/>
          </a:prstGeom>
          <a:solidFill>
            <a:srgbClr val="00447A"/>
          </a:solidFill>
          <a:ln w="12700">
            <a:solidFill>
              <a:srgbClr val="00447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200" dirty="0">
              <a:solidFill>
                <a:srgbClr val="00447A"/>
              </a:solidFill>
            </a:endParaRPr>
          </a:p>
        </p:txBody>
      </p:sp>
      <p:sp>
        <p:nvSpPr>
          <p:cNvPr id="13" name="Tekstfelt 12">
            <a:extLst>
              <a:ext uri="{FF2B5EF4-FFF2-40B4-BE49-F238E27FC236}">
                <a16:creationId xmlns:a16="http://schemas.microsoft.com/office/drawing/2014/main" id="{3FF79436-35CC-4304-B7CF-FEE03AB1DA72}"/>
              </a:ext>
            </a:extLst>
          </p:cNvPr>
          <p:cNvSpPr txBox="1"/>
          <p:nvPr/>
        </p:nvSpPr>
        <p:spPr>
          <a:xfrm>
            <a:off x="9068486" y="278298"/>
            <a:ext cx="512122" cy="215444"/>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rtlCol="0">
            <a:spAutoFit/>
          </a:bodyPr>
          <a:lstStyle/>
          <a:p>
            <a:r>
              <a:rPr lang="da-DK" sz="800" dirty="0">
                <a:solidFill>
                  <a:schemeClr val="bg1"/>
                </a:solidFill>
                <a:latin typeface="Arial" panose="020B0604020202020204" pitchFamily="34" charset="0"/>
                <a:cs typeface="Arial" panose="020B0604020202020204" pitchFamily="34" charset="0"/>
              </a:rPr>
              <a:t>1. dag</a:t>
            </a:r>
          </a:p>
        </p:txBody>
      </p:sp>
      <p:sp>
        <p:nvSpPr>
          <p:cNvPr id="14" name="Pil: vinkel 5">
            <a:extLst>
              <a:ext uri="{FF2B5EF4-FFF2-40B4-BE49-F238E27FC236}">
                <a16:creationId xmlns:a16="http://schemas.microsoft.com/office/drawing/2014/main" id="{FEE01382-D355-464B-AD2C-930AAF97B5AD}"/>
              </a:ext>
            </a:extLst>
          </p:cNvPr>
          <p:cNvSpPr/>
          <p:nvPr/>
        </p:nvSpPr>
        <p:spPr>
          <a:xfrm>
            <a:off x="9725566" y="220152"/>
            <a:ext cx="892145" cy="347124"/>
          </a:xfrm>
          <a:prstGeom prst="chevron">
            <a:avLst/>
          </a:prstGeom>
          <a:solidFill>
            <a:schemeClr val="bg1"/>
          </a:solidFill>
          <a:ln w="12700">
            <a:solidFill>
              <a:srgbClr val="00447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200" dirty="0">
              <a:solidFill>
                <a:srgbClr val="00447A"/>
              </a:solidFill>
            </a:endParaRPr>
          </a:p>
        </p:txBody>
      </p:sp>
      <p:sp>
        <p:nvSpPr>
          <p:cNvPr id="15" name="Tekstfelt 14">
            <a:extLst>
              <a:ext uri="{FF2B5EF4-FFF2-40B4-BE49-F238E27FC236}">
                <a16:creationId xmlns:a16="http://schemas.microsoft.com/office/drawing/2014/main" id="{3FF79436-35CC-4304-B7CF-FEE03AB1DA72}"/>
              </a:ext>
            </a:extLst>
          </p:cNvPr>
          <p:cNvSpPr txBox="1"/>
          <p:nvPr/>
        </p:nvSpPr>
        <p:spPr>
          <a:xfrm>
            <a:off x="9848270" y="276510"/>
            <a:ext cx="788889" cy="215444"/>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rtlCol="0">
            <a:spAutoFit/>
          </a:bodyPr>
          <a:lstStyle/>
          <a:p>
            <a:r>
              <a:rPr lang="da-DK" sz="800" dirty="0">
                <a:solidFill>
                  <a:srgbClr val="00447A"/>
                </a:solidFill>
                <a:latin typeface="Arial" panose="020B0604020202020204" pitchFamily="34" charset="0"/>
                <a:cs typeface="Arial" panose="020B0604020202020204" pitchFamily="34" charset="0"/>
              </a:rPr>
              <a:t>0-2 måneder</a:t>
            </a:r>
          </a:p>
        </p:txBody>
      </p:sp>
      <p:sp>
        <p:nvSpPr>
          <p:cNvPr id="16" name="Pil: vinkel 5">
            <a:extLst>
              <a:ext uri="{FF2B5EF4-FFF2-40B4-BE49-F238E27FC236}">
                <a16:creationId xmlns:a16="http://schemas.microsoft.com/office/drawing/2014/main" id="{FEE01382-D355-464B-AD2C-930AAF97B5AD}"/>
              </a:ext>
            </a:extLst>
          </p:cNvPr>
          <p:cNvSpPr/>
          <p:nvPr/>
        </p:nvSpPr>
        <p:spPr>
          <a:xfrm>
            <a:off x="10637159" y="220152"/>
            <a:ext cx="892145" cy="347124"/>
          </a:xfrm>
          <a:prstGeom prst="chevron">
            <a:avLst/>
          </a:prstGeom>
          <a:solidFill>
            <a:schemeClr val="bg1"/>
          </a:solidFill>
          <a:ln w="12700">
            <a:solidFill>
              <a:srgbClr val="00447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200" dirty="0">
              <a:solidFill>
                <a:srgbClr val="00447A"/>
              </a:solidFill>
            </a:endParaRPr>
          </a:p>
        </p:txBody>
      </p:sp>
      <p:sp>
        <p:nvSpPr>
          <p:cNvPr id="17" name="Tekstfelt 16">
            <a:extLst>
              <a:ext uri="{FF2B5EF4-FFF2-40B4-BE49-F238E27FC236}">
                <a16:creationId xmlns:a16="http://schemas.microsoft.com/office/drawing/2014/main" id="{3FF79436-35CC-4304-B7CF-FEE03AB1DA72}"/>
              </a:ext>
            </a:extLst>
          </p:cNvPr>
          <p:cNvSpPr txBox="1"/>
          <p:nvPr/>
        </p:nvSpPr>
        <p:spPr>
          <a:xfrm>
            <a:off x="10759863" y="276510"/>
            <a:ext cx="788889" cy="215444"/>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rtlCol="0">
            <a:spAutoFit/>
          </a:bodyPr>
          <a:lstStyle/>
          <a:p>
            <a:r>
              <a:rPr lang="da-DK" sz="800" dirty="0">
                <a:solidFill>
                  <a:srgbClr val="00447A"/>
                </a:solidFill>
                <a:latin typeface="Arial" panose="020B0604020202020204" pitchFamily="34" charset="0"/>
                <a:cs typeface="Arial" panose="020B0604020202020204" pitchFamily="34" charset="0"/>
              </a:rPr>
              <a:t>0-6 måneder</a:t>
            </a:r>
          </a:p>
        </p:txBody>
      </p:sp>
      <p:sp>
        <p:nvSpPr>
          <p:cNvPr id="21" name="Pladsholder til indhold 2">
            <a:extLst>
              <a:ext uri="{FF2B5EF4-FFF2-40B4-BE49-F238E27FC236}">
                <a16:creationId xmlns:a16="http://schemas.microsoft.com/office/drawing/2014/main" id="{66C5A3AF-5E5A-4F7E-9B5B-A0FDE1CC4A74}"/>
              </a:ext>
            </a:extLst>
          </p:cNvPr>
          <p:cNvSpPr txBox="1">
            <a:spLocks/>
          </p:cNvSpPr>
          <p:nvPr/>
        </p:nvSpPr>
        <p:spPr>
          <a:xfrm>
            <a:off x="990599" y="1978026"/>
            <a:ext cx="4320000" cy="250965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a-DK" sz="1100" b="1" dirty="0">
                <a:solidFill>
                  <a:srgbClr val="00447A"/>
                </a:solidFill>
                <a:latin typeface="Arial" panose="020B0604020202020204" pitchFamily="34" charset="0"/>
                <a:cs typeface="Arial" panose="020B0604020202020204" pitchFamily="34" charset="0"/>
              </a:rPr>
              <a:t>Det vigtigste den første dag er, at du som nyansat leder føler dig velkommen: </a:t>
            </a:r>
            <a:endParaRPr lang="da-DK" sz="1100" dirty="0">
              <a:solidFill>
                <a:srgbClr val="00447A"/>
              </a:solidFill>
              <a:latin typeface="Arial" panose="020B0604020202020204" pitchFamily="34" charset="0"/>
              <a:cs typeface="Arial" panose="020B0604020202020204" pitchFamily="34" charset="0"/>
            </a:endParaRPr>
          </a:p>
          <a:p>
            <a:pPr marL="252000">
              <a:spcBef>
                <a:spcPts val="600"/>
              </a:spcBef>
            </a:pPr>
            <a:r>
              <a:rPr lang="da-DK" sz="1100" dirty="0">
                <a:solidFill>
                  <a:srgbClr val="00447A"/>
                </a:solidFill>
                <a:latin typeface="Arial" panose="020B0604020202020204" pitchFamily="34" charset="0"/>
                <a:cs typeface="Arial" panose="020B0604020202020204" pitchFamily="34" charset="0"/>
              </a:rPr>
              <a:t>Din leder vil være klar til at tage imod dig den første dag</a:t>
            </a:r>
          </a:p>
          <a:p>
            <a:pPr marL="252000">
              <a:spcBef>
                <a:spcPts val="600"/>
              </a:spcBef>
            </a:pPr>
            <a:r>
              <a:rPr lang="da-DK" sz="1100" dirty="0">
                <a:solidFill>
                  <a:srgbClr val="00447A"/>
                </a:solidFill>
                <a:latin typeface="Arial" panose="020B0604020202020204" pitchFamily="34" charset="0"/>
                <a:cs typeface="Arial" panose="020B0604020202020204" pitchFamily="34" charset="0"/>
              </a:rPr>
              <a:t>Herefter vil du blive vist rundt og introduceret til arbejdspladsen og kollegaerne</a:t>
            </a:r>
          </a:p>
          <a:p>
            <a:pPr marL="252000">
              <a:spcBef>
                <a:spcPts val="600"/>
              </a:spcBef>
            </a:pPr>
            <a:r>
              <a:rPr lang="da-DK" sz="1100" dirty="0">
                <a:solidFill>
                  <a:srgbClr val="00447A"/>
                </a:solidFill>
                <a:latin typeface="Arial" panose="020B0604020202020204" pitchFamily="34" charset="0"/>
                <a:cs typeface="Arial" panose="020B0604020202020204" pitchFamily="34" charset="0"/>
              </a:rPr>
              <a:t>Du vil få mulighed for at sætte arbejdsstationen op, og vil kunne begynde at orientere dig i, hvad der er planlagt for dig i den første tid</a:t>
            </a:r>
          </a:p>
          <a:p>
            <a:pPr marL="252000">
              <a:spcBef>
                <a:spcPts val="600"/>
              </a:spcBef>
            </a:pPr>
            <a:r>
              <a:rPr lang="da-DK" sz="1100" dirty="0">
                <a:solidFill>
                  <a:srgbClr val="00447A"/>
                </a:solidFill>
                <a:latin typeface="Arial" panose="020B0604020202020204" pitchFamily="34" charset="0"/>
                <a:cs typeface="Arial" panose="020B0604020202020204" pitchFamily="34" charset="0"/>
              </a:rPr>
              <a:t>Din leder vil have afsat tid til at holde møde med dig om introduktionsprogrammet, aktiviteter den første tid osv. </a:t>
            </a:r>
          </a:p>
          <a:p>
            <a:pPr marL="0" indent="0">
              <a:buFont typeface="Arial" panose="020B0604020202020204" pitchFamily="34" charset="0"/>
              <a:buNone/>
            </a:pPr>
            <a:endParaRPr lang="da-DK" sz="1200" i="1" dirty="0">
              <a:solidFill>
                <a:srgbClr val="FF0000"/>
              </a:solidFill>
              <a:latin typeface="Arial" panose="020B0604020202020204" pitchFamily="34" charset="0"/>
              <a:cs typeface="Arial" panose="020B0604020202020204" pitchFamily="34" charset="0"/>
            </a:endParaRPr>
          </a:p>
        </p:txBody>
      </p:sp>
      <p:sp>
        <p:nvSpPr>
          <p:cNvPr id="23" name="Rektangel: afrundede hjørner 4">
            <a:extLst>
              <a:ext uri="{FF2B5EF4-FFF2-40B4-BE49-F238E27FC236}">
                <a16:creationId xmlns:a16="http://schemas.microsoft.com/office/drawing/2014/main" id="{8CBF66A6-2343-4E3F-B2C9-9554FE5FCBBB}"/>
              </a:ext>
            </a:extLst>
          </p:cNvPr>
          <p:cNvSpPr/>
          <p:nvPr/>
        </p:nvSpPr>
        <p:spPr>
          <a:xfrm>
            <a:off x="6031017" y="1861363"/>
            <a:ext cx="4529896" cy="1436400"/>
          </a:xfrm>
          <a:prstGeom prst="roundRect">
            <a:avLst>
              <a:gd name="adj" fmla="val 8637"/>
            </a:avLst>
          </a:prstGeom>
          <a:noFill/>
          <a:ln w="19050">
            <a:solidFill>
              <a:srgbClr val="00447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100" dirty="0">
              <a:solidFill>
                <a:schemeClr val="bg1">
                  <a:lumMod val="95000"/>
                </a:schemeClr>
              </a:solidFill>
              <a:latin typeface="Arial" panose="020B0604020202020204" pitchFamily="34" charset="0"/>
              <a:cs typeface="Arial" panose="020B0604020202020204" pitchFamily="34" charset="0"/>
            </a:endParaRPr>
          </a:p>
        </p:txBody>
      </p:sp>
      <p:sp>
        <p:nvSpPr>
          <p:cNvPr id="24" name="Rektangel: afrundede hjørner 4">
            <a:extLst>
              <a:ext uri="{FF2B5EF4-FFF2-40B4-BE49-F238E27FC236}">
                <a16:creationId xmlns:a16="http://schemas.microsoft.com/office/drawing/2014/main" id="{8CBF66A6-2343-4E3F-B2C9-9554FE5FCBBB}"/>
              </a:ext>
            </a:extLst>
          </p:cNvPr>
          <p:cNvSpPr/>
          <p:nvPr/>
        </p:nvSpPr>
        <p:spPr>
          <a:xfrm>
            <a:off x="6444055" y="1527110"/>
            <a:ext cx="1776567" cy="429662"/>
          </a:xfrm>
          <a:prstGeom prst="roundRect">
            <a:avLst>
              <a:gd name="adj" fmla="val 15528"/>
            </a:avLst>
          </a:prstGeom>
          <a:solidFill>
            <a:srgbClr val="00447A"/>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100" b="1" dirty="0">
                <a:solidFill>
                  <a:schemeClr val="bg1">
                    <a:lumMod val="95000"/>
                  </a:schemeClr>
                </a:solidFill>
                <a:latin typeface="Arial" panose="020B0604020202020204" pitchFamily="34" charset="0"/>
                <a:cs typeface="Arial" panose="020B0604020202020204" pitchFamily="34" charset="0"/>
              </a:rPr>
              <a:t>DET SKER DER</a:t>
            </a:r>
          </a:p>
        </p:txBody>
      </p:sp>
      <p:sp>
        <p:nvSpPr>
          <p:cNvPr id="25" name="Titel 1">
            <a:extLst>
              <a:ext uri="{FF2B5EF4-FFF2-40B4-BE49-F238E27FC236}">
                <a16:creationId xmlns:a16="http://schemas.microsoft.com/office/drawing/2014/main" id="{821709CC-8BA5-4B58-B12B-F58B8A600C9E}"/>
              </a:ext>
            </a:extLst>
          </p:cNvPr>
          <p:cNvSpPr txBox="1">
            <a:spLocks/>
          </p:cNvSpPr>
          <p:nvPr/>
        </p:nvSpPr>
        <p:spPr>
          <a:xfrm>
            <a:off x="838200" y="567276"/>
            <a:ext cx="5710881" cy="84963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a-DK" sz="3200" b="1" dirty="0">
                <a:solidFill>
                  <a:srgbClr val="00447A"/>
                </a:solidFill>
                <a:latin typeface="Arial" panose="020B0604020202020204" pitchFamily="34" charset="0"/>
                <a:cs typeface="Arial" panose="020B0604020202020204" pitchFamily="34" charset="0"/>
              </a:rPr>
              <a:t>FØRSTE ARBEJDSDAG</a:t>
            </a:r>
            <a:endParaRPr lang="da-DK" sz="3200" b="1" i="1" dirty="0">
              <a:solidFill>
                <a:srgbClr val="00447A"/>
              </a:solidFill>
              <a:latin typeface="Arial" panose="020B0604020202020204" pitchFamily="34" charset="0"/>
              <a:cs typeface="Arial" panose="020B0604020202020204" pitchFamily="34" charset="0"/>
            </a:endParaRPr>
          </a:p>
        </p:txBody>
      </p:sp>
      <p:sp>
        <p:nvSpPr>
          <p:cNvPr id="30" name="Rektangel: afrundede hjørner 4">
            <a:extLst>
              <a:ext uri="{FF2B5EF4-FFF2-40B4-BE49-F238E27FC236}">
                <a16:creationId xmlns:a16="http://schemas.microsoft.com/office/drawing/2014/main" id="{8CBF66A6-2343-4E3F-B2C9-9554FE5FCBBB}"/>
              </a:ext>
            </a:extLst>
          </p:cNvPr>
          <p:cNvSpPr/>
          <p:nvPr/>
        </p:nvSpPr>
        <p:spPr>
          <a:xfrm>
            <a:off x="1188166" y="4633258"/>
            <a:ext cx="1776567" cy="429662"/>
          </a:xfrm>
          <a:prstGeom prst="roundRect">
            <a:avLst>
              <a:gd name="adj" fmla="val 15528"/>
            </a:avLst>
          </a:prstGeom>
          <a:solidFill>
            <a:srgbClr val="00447A"/>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100" b="1" dirty="0">
                <a:solidFill>
                  <a:schemeClr val="bg1">
                    <a:lumMod val="95000"/>
                  </a:schemeClr>
                </a:solidFill>
                <a:latin typeface="Arial" panose="020B0604020202020204" pitchFamily="34" charset="0"/>
                <a:cs typeface="Arial" panose="020B0604020202020204" pitchFamily="34" charset="0"/>
              </a:rPr>
              <a:t>SUCCESKRITERIE</a:t>
            </a:r>
            <a:endParaRPr lang="da-DK" sz="900" b="1" dirty="0">
              <a:solidFill>
                <a:schemeClr val="bg1">
                  <a:lumMod val="95000"/>
                </a:schemeClr>
              </a:solidFill>
              <a:latin typeface="Arial" panose="020B0604020202020204" pitchFamily="34" charset="0"/>
              <a:cs typeface="Arial" panose="020B0604020202020204" pitchFamily="34" charset="0"/>
            </a:endParaRPr>
          </a:p>
        </p:txBody>
      </p:sp>
      <p:sp>
        <p:nvSpPr>
          <p:cNvPr id="4" name="Pladsholder til slidenummer 3"/>
          <p:cNvSpPr>
            <a:spLocks noGrp="1"/>
          </p:cNvSpPr>
          <p:nvPr>
            <p:ph type="sldNum" sz="quarter" idx="12"/>
          </p:nvPr>
        </p:nvSpPr>
        <p:spPr/>
        <p:txBody>
          <a:bodyPr/>
          <a:lstStyle/>
          <a:p>
            <a:fld id="{85472E28-42AD-4A9C-89EE-EA463672CBE9}" type="slidenum">
              <a:rPr lang="da-DK" smtClean="0"/>
              <a:t>4</a:t>
            </a:fld>
            <a:endParaRPr lang="da-DK"/>
          </a:p>
        </p:txBody>
      </p:sp>
    </p:spTree>
    <p:extLst>
      <p:ext uri="{BB962C8B-B14F-4D97-AF65-F5344CB8AC3E}">
        <p14:creationId xmlns:p14="http://schemas.microsoft.com/office/powerpoint/2010/main" val="143004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Billede 2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6745" y="3297763"/>
            <a:ext cx="3326792" cy="4327199"/>
          </a:xfrm>
          <a:prstGeom prst="rect">
            <a:avLst/>
          </a:prstGeom>
        </p:spPr>
      </p:pic>
      <p:sp>
        <p:nvSpPr>
          <p:cNvPr id="3" name="Pladsholder til indhold 2">
            <a:extLst>
              <a:ext uri="{FF2B5EF4-FFF2-40B4-BE49-F238E27FC236}">
                <a16:creationId xmlns:a16="http://schemas.microsoft.com/office/drawing/2014/main" id="{66C5A3AF-5E5A-4F7E-9B5B-A0FDE1CC4A74}"/>
              </a:ext>
            </a:extLst>
          </p:cNvPr>
          <p:cNvSpPr>
            <a:spLocks noGrp="1"/>
          </p:cNvSpPr>
          <p:nvPr>
            <p:ph idx="1"/>
          </p:nvPr>
        </p:nvSpPr>
        <p:spPr>
          <a:xfrm>
            <a:off x="6151983" y="2035691"/>
            <a:ext cx="4320000" cy="4478319"/>
          </a:xfrm>
        </p:spPr>
        <p:txBody>
          <a:bodyPr>
            <a:noAutofit/>
          </a:bodyPr>
          <a:lstStyle/>
          <a:p>
            <a:pPr marL="0" indent="0">
              <a:lnSpc>
                <a:spcPct val="110000"/>
              </a:lnSpc>
              <a:spcBef>
                <a:spcPts val="600"/>
              </a:spcBef>
              <a:buNone/>
            </a:pPr>
            <a:r>
              <a:rPr lang="da-DK" sz="1100" b="1" dirty="0">
                <a:solidFill>
                  <a:srgbClr val="00447A"/>
                </a:solidFill>
                <a:latin typeface="Arial" panose="020B0604020202020204" pitchFamily="34" charset="0"/>
                <a:cs typeface="Arial" panose="020B0604020202020204" pitchFamily="34" charset="0"/>
              </a:rPr>
              <a:t>1:1-SAMTALER</a:t>
            </a:r>
            <a:endParaRPr lang="da-DK" sz="1100" dirty="0">
              <a:solidFill>
                <a:srgbClr val="00447A"/>
              </a:solidFill>
              <a:latin typeface="Arial" panose="020B0604020202020204" pitchFamily="34" charset="0"/>
              <a:cs typeface="Arial" panose="020B0604020202020204" pitchFamily="34" charset="0"/>
            </a:endParaRPr>
          </a:p>
          <a:p>
            <a:pPr marL="0" indent="0">
              <a:lnSpc>
                <a:spcPct val="110000"/>
              </a:lnSpc>
              <a:spcBef>
                <a:spcPts val="600"/>
              </a:spcBef>
              <a:buNone/>
            </a:pPr>
            <a:r>
              <a:rPr lang="da-DK" sz="1100" dirty="0">
                <a:solidFill>
                  <a:srgbClr val="00447A"/>
                </a:solidFill>
                <a:latin typeface="Arial" panose="020B0604020202020204" pitchFamily="34" charset="0"/>
                <a:cs typeface="Arial" panose="020B0604020202020204" pitchFamily="34" charset="0"/>
              </a:rPr>
              <a:t>Der vil løbende blive afholdt 1:1-samtaler mellem dig og din nærmeste leder. Her har I muligheder for at drøfte fremgang og eventuelle udfordringer i opstarten. Målet er, at I sammen kan skabe de bedste rammer for, at du lander godt i jobbet. </a:t>
            </a:r>
          </a:p>
          <a:p>
            <a:pPr marL="0" indent="0">
              <a:lnSpc>
                <a:spcPct val="110000"/>
              </a:lnSpc>
              <a:spcBef>
                <a:spcPts val="600"/>
              </a:spcBef>
              <a:buNone/>
            </a:pPr>
            <a:r>
              <a:rPr lang="da-DK" sz="1100" dirty="0">
                <a:solidFill>
                  <a:srgbClr val="00447A"/>
                </a:solidFill>
                <a:latin typeface="Arial" panose="020B0604020202020204" pitchFamily="34" charset="0"/>
                <a:cs typeface="Arial" panose="020B0604020202020204" pitchFamily="34" charset="0"/>
              </a:rPr>
              <a:t>Disse fastsatte møder skal dog ikke erstatte den løbende dialog med din nærmeste leder i hverdagen. </a:t>
            </a:r>
          </a:p>
          <a:p>
            <a:pPr marL="0" indent="0">
              <a:lnSpc>
                <a:spcPct val="110000"/>
              </a:lnSpc>
              <a:spcBef>
                <a:spcPts val="1200"/>
              </a:spcBef>
              <a:buNone/>
            </a:pPr>
            <a:r>
              <a:rPr lang="da-DK" sz="1100" b="1" dirty="0">
                <a:solidFill>
                  <a:srgbClr val="00447A"/>
                </a:solidFill>
                <a:latin typeface="Arial" panose="020B0604020202020204" pitchFamily="34" charset="0"/>
                <a:cs typeface="Arial" panose="020B0604020202020204" pitchFamily="34" charset="0"/>
              </a:rPr>
              <a:t>PRØVETIDSSAMTALE</a:t>
            </a:r>
            <a:endParaRPr lang="da-DK" sz="1100" dirty="0">
              <a:solidFill>
                <a:srgbClr val="00447A"/>
              </a:solidFill>
              <a:latin typeface="Arial" panose="020B0604020202020204" pitchFamily="34" charset="0"/>
              <a:cs typeface="Arial" panose="020B0604020202020204" pitchFamily="34" charset="0"/>
            </a:endParaRPr>
          </a:p>
          <a:p>
            <a:pPr marL="0" indent="0">
              <a:lnSpc>
                <a:spcPct val="110000"/>
              </a:lnSpc>
              <a:spcBef>
                <a:spcPts val="600"/>
              </a:spcBef>
              <a:buNone/>
            </a:pPr>
            <a:r>
              <a:rPr lang="da-DK" sz="1100" dirty="0">
                <a:solidFill>
                  <a:srgbClr val="00447A"/>
                </a:solidFill>
                <a:latin typeface="Arial" panose="020B0604020202020204" pitchFamily="34" charset="0"/>
                <a:cs typeface="Arial" panose="020B0604020202020204" pitchFamily="34" charset="0"/>
              </a:rPr>
              <a:t>Der afholdes i løbet af prøvetiden en prøvetidssamtale med dig og din nærmeste leder.</a:t>
            </a:r>
          </a:p>
          <a:p>
            <a:pPr marL="0" indent="0">
              <a:lnSpc>
                <a:spcPct val="110000"/>
              </a:lnSpc>
              <a:spcBef>
                <a:spcPts val="1200"/>
              </a:spcBef>
              <a:buNone/>
            </a:pPr>
            <a:r>
              <a:rPr lang="da-DK" sz="1100" b="1" dirty="0">
                <a:solidFill>
                  <a:srgbClr val="00447A"/>
                </a:solidFill>
                <a:latin typeface="Arial" panose="020B0604020202020204" pitchFamily="34" charset="0"/>
                <a:cs typeface="Arial" panose="020B0604020202020204" pitchFamily="34" charset="0"/>
              </a:rPr>
              <a:t>WEBKURSUS I GDPR – PERSONDATAFORODNINGEN</a:t>
            </a:r>
          </a:p>
          <a:p>
            <a:pPr marL="0" indent="0">
              <a:lnSpc>
                <a:spcPct val="110000"/>
              </a:lnSpc>
              <a:spcBef>
                <a:spcPts val="600"/>
              </a:spcBef>
              <a:buNone/>
            </a:pPr>
            <a:r>
              <a:rPr lang="da-DK" sz="1100" dirty="0">
                <a:solidFill>
                  <a:srgbClr val="00447A"/>
                </a:solidFill>
                <a:latin typeface="Arial" panose="020B0604020202020204" pitchFamily="34" charset="0"/>
                <a:cs typeface="Arial" panose="020B0604020202020204" pitchFamily="34" charset="0"/>
              </a:rPr>
              <a:t>Som ny ansat i Nyborg Kommune skal du igennem webkurset i GDPR. Et link til kurset vil blive sendt til din arbejdsmail inden for de første uger af din opstart. </a:t>
            </a:r>
          </a:p>
          <a:p>
            <a:pPr marL="0" indent="0">
              <a:lnSpc>
                <a:spcPct val="110000"/>
              </a:lnSpc>
              <a:spcBef>
                <a:spcPts val="1200"/>
              </a:spcBef>
              <a:buNone/>
            </a:pPr>
            <a:r>
              <a:rPr lang="da-DK" sz="1100" b="1" dirty="0">
                <a:solidFill>
                  <a:srgbClr val="00447A"/>
                </a:solidFill>
                <a:latin typeface="Arial" panose="020B0604020202020204" pitchFamily="34" charset="0"/>
                <a:cs typeface="Arial" panose="020B0604020202020204" pitchFamily="34" charset="0"/>
              </a:rPr>
              <a:t>INTRODUKTION TIL SPARRINGSPARTNER</a:t>
            </a:r>
            <a:endParaRPr lang="da-DK" sz="1100" dirty="0">
              <a:solidFill>
                <a:srgbClr val="00447A"/>
              </a:solidFill>
              <a:latin typeface="Arial" panose="020B0604020202020204" pitchFamily="34" charset="0"/>
              <a:cs typeface="Arial" panose="020B0604020202020204" pitchFamily="34" charset="0"/>
            </a:endParaRPr>
          </a:p>
          <a:p>
            <a:pPr marL="0" indent="0">
              <a:lnSpc>
                <a:spcPct val="110000"/>
              </a:lnSpc>
              <a:spcBef>
                <a:spcPts val="600"/>
              </a:spcBef>
              <a:buNone/>
            </a:pPr>
            <a:r>
              <a:rPr lang="da-DK" sz="1100" dirty="0">
                <a:solidFill>
                  <a:srgbClr val="00447A"/>
                </a:solidFill>
                <a:latin typeface="Arial" panose="020B0604020202020204" pitchFamily="34" charset="0"/>
                <a:cs typeface="Arial" panose="020B0604020202020204" pitchFamily="34" charset="0"/>
              </a:rPr>
              <a:t>I Nyborg Kommune tilbydes alle nye ledere en sparringspartner. Dette kan være med til at skabe et hurtigere kendskab til organisationen og arbejdspladsen, samt mulighed for sparring og plads til udvikling af egen lederrolle</a:t>
            </a:r>
          </a:p>
        </p:txBody>
      </p:sp>
      <p:sp>
        <p:nvSpPr>
          <p:cNvPr id="12" name="Pil: vinkel 5">
            <a:extLst>
              <a:ext uri="{FF2B5EF4-FFF2-40B4-BE49-F238E27FC236}">
                <a16:creationId xmlns:a16="http://schemas.microsoft.com/office/drawing/2014/main" id="{FEE01382-D355-464B-AD2C-930AAF97B5AD}"/>
              </a:ext>
            </a:extLst>
          </p:cNvPr>
          <p:cNvSpPr/>
          <p:nvPr/>
        </p:nvSpPr>
        <p:spPr>
          <a:xfrm>
            <a:off x="8833421" y="220152"/>
            <a:ext cx="892145" cy="347124"/>
          </a:xfrm>
          <a:prstGeom prst="chevron">
            <a:avLst/>
          </a:prstGeom>
          <a:solidFill>
            <a:schemeClr val="bg1"/>
          </a:solidFill>
          <a:ln w="12700">
            <a:solidFill>
              <a:srgbClr val="00447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200" dirty="0">
              <a:solidFill>
                <a:srgbClr val="00447A"/>
              </a:solidFill>
            </a:endParaRPr>
          </a:p>
        </p:txBody>
      </p:sp>
      <p:sp>
        <p:nvSpPr>
          <p:cNvPr id="13" name="Tekstfelt 12">
            <a:extLst>
              <a:ext uri="{FF2B5EF4-FFF2-40B4-BE49-F238E27FC236}">
                <a16:creationId xmlns:a16="http://schemas.microsoft.com/office/drawing/2014/main" id="{3FF79436-35CC-4304-B7CF-FEE03AB1DA72}"/>
              </a:ext>
            </a:extLst>
          </p:cNvPr>
          <p:cNvSpPr txBox="1"/>
          <p:nvPr/>
        </p:nvSpPr>
        <p:spPr>
          <a:xfrm>
            <a:off x="9068486" y="278298"/>
            <a:ext cx="512122" cy="215444"/>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rtlCol="0">
            <a:spAutoFit/>
          </a:bodyPr>
          <a:lstStyle/>
          <a:p>
            <a:r>
              <a:rPr lang="da-DK" sz="800" dirty="0">
                <a:solidFill>
                  <a:srgbClr val="00447A"/>
                </a:solidFill>
                <a:latin typeface="Arial" panose="020B0604020202020204" pitchFamily="34" charset="0"/>
                <a:cs typeface="Arial" panose="020B0604020202020204" pitchFamily="34" charset="0"/>
              </a:rPr>
              <a:t>1. dag</a:t>
            </a:r>
          </a:p>
        </p:txBody>
      </p:sp>
      <p:sp>
        <p:nvSpPr>
          <p:cNvPr id="14" name="Pil: vinkel 5">
            <a:extLst>
              <a:ext uri="{FF2B5EF4-FFF2-40B4-BE49-F238E27FC236}">
                <a16:creationId xmlns:a16="http://schemas.microsoft.com/office/drawing/2014/main" id="{FEE01382-D355-464B-AD2C-930AAF97B5AD}"/>
              </a:ext>
            </a:extLst>
          </p:cNvPr>
          <p:cNvSpPr/>
          <p:nvPr/>
        </p:nvSpPr>
        <p:spPr>
          <a:xfrm>
            <a:off x="9725566" y="220152"/>
            <a:ext cx="892145" cy="347124"/>
          </a:xfrm>
          <a:prstGeom prst="chevron">
            <a:avLst/>
          </a:prstGeom>
          <a:solidFill>
            <a:srgbClr val="00447A"/>
          </a:solidFill>
          <a:ln w="12700">
            <a:solidFill>
              <a:srgbClr val="00447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200" dirty="0">
              <a:solidFill>
                <a:srgbClr val="00447A"/>
              </a:solidFill>
            </a:endParaRPr>
          </a:p>
        </p:txBody>
      </p:sp>
      <p:sp>
        <p:nvSpPr>
          <p:cNvPr id="15" name="Tekstfelt 14">
            <a:extLst>
              <a:ext uri="{FF2B5EF4-FFF2-40B4-BE49-F238E27FC236}">
                <a16:creationId xmlns:a16="http://schemas.microsoft.com/office/drawing/2014/main" id="{3FF79436-35CC-4304-B7CF-FEE03AB1DA72}"/>
              </a:ext>
            </a:extLst>
          </p:cNvPr>
          <p:cNvSpPr txBox="1"/>
          <p:nvPr/>
        </p:nvSpPr>
        <p:spPr>
          <a:xfrm>
            <a:off x="9848270" y="276510"/>
            <a:ext cx="788889" cy="215444"/>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rtlCol="0">
            <a:spAutoFit/>
          </a:bodyPr>
          <a:lstStyle/>
          <a:p>
            <a:r>
              <a:rPr lang="da-DK" sz="800" dirty="0">
                <a:solidFill>
                  <a:schemeClr val="bg1"/>
                </a:solidFill>
                <a:latin typeface="Arial" panose="020B0604020202020204" pitchFamily="34" charset="0"/>
                <a:cs typeface="Arial" panose="020B0604020202020204" pitchFamily="34" charset="0"/>
              </a:rPr>
              <a:t>0-2 måneder</a:t>
            </a:r>
          </a:p>
        </p:txBody>
      </p:sp>
      <p:sp>
        <p:nvSpPr>
          <p:cNvPr id="16" name="Pil: vinkel 5">
            <a:extLst>
              <a:ext uri="{FF2B5EF4-FFF2-40B4-BE49-F238E27FC236}">
                <a16:creationId xmlns:a16="http://schemas.microsoft.com/office/drawing/2014/main" id="{FEE01382-D355-464B-AD2C-930AAF97B5AD}"/>
              </a:ext>
            </a:extLst>
          </p:cNvPr>
          <p:cNvSpPr/>
          <p:nvPr/>
        </p:nvSpPr>
        <p:spPr>
          <a:xfrm>
            <a:off x="10637159" y="220152"/>
            <a:ext cx="892145" cy="347124"/>
          </a:xfrm>
          <a:prstGeom prst="chevron">
            <a:avLst/>
          </a:prstGeom>
          <a:solidFill>
            <a:schemeClr val="bg1"/>
          </a:solidFill>
          <a:ln w="12700">
            <a:solidFill>
              <a:srgbClr val="00447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200" dirty="0">
              <a:solidFill>
                <a:srgbClr val="00447A"/>
              </a:solidFill>
            </a:endParaRPr>
          </a:p>
        </p:txBody>
      </p:sp>
      <p:sp>
        <p:nvSpPr>
          <p:cNvPr id="17" name="Tekstfelt 16">
            <a:extLst>
              <a:ext uri="{FF2B5EF4-FFF2-40B4-BE49-F238E27FC236}">
                <a16:creationId xmlns:a16="http://schemas.microsoft.com/office/drawing/2014/main" id="{3FF79436-35CC-4304-B7CF-FEE03AB1DA72}"/>
              </a:ext>
            </a:extLst>
          </p:cNvPr>
          <p:cNvSpPr txBox="1"/>
          <p:nvPr/>
        </p:nvSpPr>
        <p:spPr>
          <a:xfrm>
            <a:off x="10759863" y="276510"/>
            <a:ext cx="788889" cy="215444"/>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rtlCol="0">
            <a:spAutoFit/>
          </a:bodyPr>
          <a:lstStyle/>
          <a:p>
            <a:r>
              <a:rPr lang="da-DK" sz="800" dirty="0">
                <a:solidFill>
                  <a:srgbClr val="00447A"/>
                </a:solidFill>
                <a:latin typeface="Arial" panose="020B0604020202020204" pitchFamily="34" charset="0"/>
                <a:cs typeface="Arial" panose="020B0604020202020204" pitchFamily="34" charset="0"/>
              </a:rPr>
              <a:t>0-6 måneder</a:t>
            </a:r>
          </a:p>
        </p:txBody>
      </p:sp>
      <p:sp>
        <p:nvSpPr>
          <p:cNvPr id="21" name="Pladsholder til indhold 2">
            <a:extLst>
              <a:ext uri="{FF2B5EF4-FFF2-40B4-BE49-F238E27FC236}">
                <a16:creationId xmlns:a16="http://schemas.microsoft.com/office/drawing/2014/main" id="{66C5A3AF-5E5A-4F7E-9B5B-A0FDE1CC4A74}"/>
              </a:ext>
            </a:extLst>
          </p:cNvPr>
          <p:cNvSpPr txBox="1">
            <a:spLocks/>
          </p:cNvSpPr>
          <p:nvPr/>
        </p:nvSpPr>
        <p:spPr>
          <a:xfrm>
            <a:off x="973183" y="1847056"/>
            <a:ext cx="4320000" cy="460372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da-DK" sz="1100" dirty="0">
                <a:solidFill>
                  <a:srgbClr val="00447A"/>
                </a:solidFill>
                <a:latin typeface="Arial" panose="020B0604020202020204" pitchFamily="34" charset="0"/>
                <a:cs typeface="Arial" panose="020B0604020202020204" pitchFamily="34" charset="0"/>
              </a:rPr>
              <a:t>Den første tid handler om, at du som nye leder skal have viden om arbejdspladsen, afdelingen, samarbejdspartnere, kerneopgaven, regler, retningslinjer og kulturen. </a:t>
            </a:r>
          </a:p>
          <a:p>
            <a:pPr marL="0" indent="0">
              <a:lnSpc>
                <a:spcPct val="100000"/>
              </a:lnSpc>
              <a:buFont typeface="Arial" panose="020B0604020202020204" pitchFamily="34" charset="0"/>
              <a:buNone/>
            </a:pPr>
            <a:r>
              <a:rPr lang="da-DK" sz="1100" b="1" dirty="0">
                <a:solidFill>
                  <a:srgbClr val="00447A"/>
                </a:solidFill>
                <a:latin typeface="Arial" panose="020B0604020202020204" pitchFamily="34" charset="0"/>
                <a:cs typeface="Arial" panose="020B0604020202020204" pitchFamily="34" charset="0"/>
              </a:rPr>
              <a:t>Derfor vil du bl.a. blive introduceret til: </a:t>
            </a:r>
            <a:endParaRPr lang="da-DK" sz="1100" dirty="0">
              <a:solidFill>
                <a:srgbClr val="00447A"/>
              </a:solidFill>
              <a:latin typeface="Arial" panose="020B0604020202020204" pitchFamily="34" charset="0"/>
              <a:cs typeface="Arial" panose="020B0604020202020204" pitchFamily="34" charset="0"/>
            </a:endParaRPr>
          </a:p>
          <a:p>
            <a:pPr marL="252000">
              <a:lnSpc>
                <a:spcPct val="100000"/>
              </a:lnSpc>
              <a:spcBef>
                <a:spcPts val="600"/>
              </a:spcBef>
            </a:pPr>
            <a:r>
              <a:rPr lang="da-DK" sz="1100" dirty="0">
                <a:solidFill>
                  <a:srgbClr val="00447A"/>
                </a:solidFill>
                <a:latin typeface="Arial" panose="020B0604020202020204" pitchFamily="34" charset="0"/>
                <a:cs typeface="Arial" panose="020B0604020202020204" pitchFamily="34" charset="0"/>
              </a:rPr>
              <a:t>Roller og ansvar</a:t>
            </a:r>
          </a:p>
          <a:p>
            <a:pPr marL="252000">
              <a:lnSpc>
                <a:spcPct val="100000"/>
              </a:lnSpc>
              <a:spcBef>
                <a:spcPts val="600"/>
              </a:spcBef>
            </a:pPr>
            <a:r>
              <a:rPr lang="da-DK" sz="1100" dirty="0">
                <a:solidFill>
                  <a:srgbClr val="00447A"/>
                </a:solidFill>
                <a:latin typeface="Arial" panose="020B0604020202020204" pitchFamily="34" charset="0"/>
                <a:cs typeface="Arial" panose="020B0604020202020204" pitchFamily="34" charset="0"/>
              </a:rPr>
              <a:t>Håndtering af bl.a. ansættelse, opsigelse, TRE-I-EN trivselsundersøgelse, sygefravær, sygemelding og økonomi</a:t>
            </a:r>
          </a:p>
          <a:p>
            <a:pPr marL="252000">
              <a:lnSpc>
                <a:spcPct val="100000"/>
              </a:lnSpc>
              <a:spcBef>
                <a:spcPts val="600"/>
              </a:spcBef>
            </a:pPr>
            <a:r>
              <a:rPr lang="da-DK" sz="1100" dirty="0">
                <a:solidFill>
                  <a:srgbClr val="00447A"/>
                </a:solidFill>
                <a:latin typeface="Arial" panose="020B0604020202020204" pitchFamily="34" charset="0"/>
                <a:cs typeface="Arial" panose="020B0604020202020204" pitchFamily="34" charset="0"/>
              </a:rPr>
              <a:t>Politikker, retningslinjer m.m. </a:t>
            </a:r>
          </a:p>
          <a:p>
            <a:pPr marL="252000">
              <a:lnSpc>
                <a:spcPct val="100000"/>
              </a:lnSpc>
              <a:spcBef>
                <a:spcPts val="600"/>
              </a:spcBef>
            </a:pPr>
            <a:r>
              <a:rPr lang="da-DK" sz="1100" dirty="0">
                <a:solidFill>
                  <a:srgbClr val="00447A"/>
                </a:solidFill>
                <a:latin typeface="Arial" panose="020B0604020202020204" pitchFamily="34" charset="0"/>
                <a:cs typeface="Arial" panose="020B0604020202020204" pitchFamily="34" charset="0"/>
              </a:rPr>
              <a:t>Introduktion til relevante interne samarbejdspartnere eksempelvis konsulenter fra stabsfunktioner, kolleger fra andre fagområder mv.</a:t>
            </a:r>
          </a:p>
          <a:p>
            <a:pPr marL="709200" lvl="1">
              <a:lnSpc>
                <a:spcPct val="100000"/>
              </a:lnSpc>
              <a:spcBef>
                <a:spcPts val="600"/>
              </a:spcBef>
            </a:pPr>
            <a:r>
              <a:rPr lang="da-DK" sz="1100" dirty="0">
                <a:solidFill>
                  <a:srgbClr val="00447A"/>
                </a:solidFill>
                <a:latin typeface="Arial" panose="020B0604020202020204" pitchFamily="34" charset="0"/>
                <a:cs typeface="Arial" panose="020B0604020202020204" pitchFamily="34" charset="0"/>
              </a:rPr>
              <a:t>Hertil får du udleveret folderne ”</a:t>
            </a:r>
            <a:r>
              <a:rPr lang="da-DK" sz="1100" i="1" dirty="0">
                <a:solidFill>
                  <a:srgbClr val="00447A"/>
                </a:solidFill>
                <a:latin typeface="Arial" panose="020B0604020202020204" pitchFamily="34" charset="0"/>
                <a:cs typeface="Arial" panose="020B0604020202020204" pitchFamily="34" charset="0"/>
              </a:rPr>
              <a:t>Støtte til din ledelse</a:t>
            </a:r>
            <a:r>
              <a:rPr lang="da-DK" sz="1100" dirty="0">
                <a:solidFill>
                  <a:srgbClr val="00447A"/>
                </a:solidFill>
                <a:latin typeface="Arial" panose="020B0604020202020204" pitchFamily="34" charset="0"/>
                <a:cs typeface="Arial" panose="020B0604020202020204" pitchFamily="34" charset="0"/>
              </a:rPr>
              <a:t>” og ”</a:t>
            </a:r>
            <a:r>
              <a:rPr lang="da-DK" sz="1100" i="1" dirty="0">
                <a:solidFill>
                  <a:srgbClr val="00447A"/>
                </a:solidFill>
                <a:latin typeface="Arial" panose="020B0604020202020204" pitchFamily="34" charset="0"/>
                <a:cs typeface="Arial" panose="020B0604020202020204" pitchFamily="34" charset="0"/>
              </a:rPr>
              <a:t>Lettere vej for nye ledere</a:t>
            </a:r>
            <a:r>
              <a:rPr lang="da-DK" sz="1100" dirty="0">
                <a:solidFill>
                  <a:srgbClr val="00447A"/>
                </a:solidFill>
                <a:latin typeface="Arial" panose="020B0604020202020204" pitchFamily="34" charset="0"/>
                <a:cs typeface="Arial" panose="020B0604020202020204" pitchFamily="34" charset="0"/>
              </a:rPr>
              <a:t>”</a:t>
            </a:r>
          </a:p>
          <a:p>
            <a:pPr marL="252000">
              <a:lnSpc>
                <a:spcPct val="100000"/>
              </a:lnSpc>
              <a:spcBef>
                <a:spcPts val="600"/>
              </a:spcBef>
              <a:spcAft>
                <a:spcPts val="600"/>
              </a:spcAft>
            </a:pPr>
            <a:r>
              <a:rPr lang="da-DK" sz="1100" dirty="0" err="1">
                <a:solidFill>
                  <a:srgbClr val="00447A"/>
                </a:solidFill>
                <a:latin typeface="Arial" panose="020B0604020202020204" pitchFamily="34" charset="0"/>
                <a:cs typeface="Arial" panose="020B0604020202020204" pitchFamily="34" charset="0"/>
              </a:rPr>
              <a:t>Onboardingaktiviteter</a:t>
            </a:r>
            <a:r>
              <a:rPr lang="da-DK" sz="1100" dirty="0">
                <a:solidFill>
                  <a:srgbClr val="00447A"/>
                </a:solidFill>
                <a:latin typeface="Arial" panose="020B0604020202020204" pitchFamily="34" charset="0"/>
                <a:cs typeface="Arial" panose="020B0604020202020204" pitchFamily="34" charset="0"/>
              </a:rPr>
              <a:t> eksempelvis:</a:t>
            </a:r>
          </a:p>
          <a:p>
            <a:pPr marL="709200" lvl="1">
              <a:lnSpc>
                <a:spcPct val="100000"/>
              </a:lnSpc>
              <a:spcBef>
                <a:spcPts val="0"/>
              </a:spcBef>
            </a:pPr>
            <a:r>
              <a:rPr lang="da-DK" sz="1100" dirty="0">
                <a:solidFill>
                  <a:srgbClr val="00447A"/>
                </a:solidFill>
                <a:latin typeface="Arial" panose="020B0604020202020204" pitchFamily="34" charset="0"/>
                <a:cs typeface="Arial" panose="020B0604020202020204" pitchFamily="34" charset="0"/>
              </a:rPr>
              <a:t>Kursus i personaleforhold </a:t>
            </a:r>
          </a:p>
          <a:p>
            <a:pPr marL="709200" lvl="1">
              <a:lnSpc>
                <a:spcPct val="100000"/>
              </a:lnSpc>
              <a:spcBef>
                <a:spcPts val="0"/>
              </a:spcBef>
            </a:pPr>
            <a:r>
              <a:rPr lang="da-DK" sz="1100" dirty="0">
                <a:solidFill>
                  <a:srgbClr val="00447A"/>
                </a:solidFill>
                <a:latin typeface="Arial" panose="020B0604020202020204" pitchFamily="34" charset="0"/>
                <a:cs typeface="Arial" panose="020B0604020202020204" pitchFamily="34" charset="0"/>
              </a:rPr>
              <a:t>MED-uddannelse</a:t>
            </a:r>
          </a:p>
          <a:p>
            <a:pPr marL="709200" lvl="1">
              <a:lnSpc>
                <a:spcPct val="100000"/>
              </a:lnSpc>
              <a:spcBef>
                <a:spcPts val="0"/>
              </a:spcBef>
            </a:pPr>
            <a:r>
              <a:rPr lang="da-DK" sz="1100" dirty="0">
                <a:solidFill>
                  <a:srgbClr val="00447A"/>
                </a:solidFill>
                <a:latin typeface="Arial" panose="020B0604020202020204" pitchFamily="34" charset="0"/>
                <a:cs typeface="Arial" panose="020B0604020202020204" pitchFamily="34" charset="0"/>
              </a:rPr>
              <a:t>Kursus i KOM-materialet </a:t>
            </a:r>
          </a:p>
          <a:p>
            <a:pPr marL="709200" lvl="1">
              <a:lnSpc>
                <a:spcPct val="100000"/>
              </a:lnSpc>
              <a:spcBef>
                <a:spcPts val="0"/>
              </a:spcBef>
            </a:pPr>
            <a:r>
              <a:rPr lang="da-DK" sz="1100" dirty="0">
                <a:solidFill>
                  <a:srgbClr val="00447A"/>
                </a:solidFill>
                <a:latin typeface="Arial" panose="020B0604020202020204" pitchFamily="34" charset="0"/>
                <a:cs typeface="Arial" panose="020B0604020202020204" pitchFamily="34" charset="0"/>
              </a:rPr>
              <a:t>Deltage i velkomstmøde med kommunaldirektøren og andre nye ansatte</a:t>
            </a:r>
          </a:p>
          <a:p>
            <a:pPr marL="709200" lvl="1">
              <a:lnSpc>
                <a:spcPct val="100000"/>
              </a:lnSpc>
              <a:spcBef>
                <a:spcPts val="0"/>
              </a:spcBef>
            </a:pPr>
            <a:r>
              <a:rPr lang="da-DK" sz="1100" dirty="0">
                <a:solidFill>
                  <a:srgbClr val="00447A"/>
                </a:solidFill>
                <a:latin typeface="Arial" panose="020B0604020202020204" pitchFamily="34" charset="0"/>
                <a:cs typeface="Arial" panose="020B0604020202020204" pitchFamily="34" charset="0"/>
              </a:rPr>
              <a:t>Fagfaglig kurser</a:t>
            </a:r>
            <a:endParaRPr lang="da-DK" sz="1400" dirty="0">
              <a:solidFill>
                <a:srgbClr val="00447A"/>
              </a:solidFill>
              <a:latin typeface="Arial" panose="020B0604020202020204" pitchFamily="34" charset="0"/>
              <a:cs typeface="Arial" panose="020B0604020202020204" pitchFamily="34" charset="0"/>
            </a:endParaRPr>
          </a:p>
          <a:p>
            <a:pPr marL="0" indent="0">
              <a:buFont typeface="Arial" panose="020B0604020202020204" pitchFamily="34" charset="0"/>
              <a:buNone/>
            </a:pPr>
            <a:endParaRPr lang="da-DK" sz="1200" i="1" dirty="0">
              <a:solidFill>
                <a:srgbClr val="FF0000"/>
              </a:solidFill>
              <a:latin typeface="Arial" panose="020B0604020202020204" pitchFamily="34" charset="0"/>
              <a:cs typeface="Arial" panose="020B0604020202020204" pitchFamily="34" charset="0"/>
            </a:endParaRPr>
          </a:p>
        </p:txBody>
      </p:sp>
      <p:sp>
        <p:nvSpPr>
          <p:cNvPr id="23" name="Rektangel: afrundede hjørner 4">
            <a:extLst>
              <a:ext uri="{FF2B5EF4-FFF2-40B4-BE49-F238E27FC236}">
                <a16:creationId xmlns:a16="http://schemas.microsoft.com/office/drawing/2014/main" id="{8CBF66A6-2343-4E3F-B2C9-9554FE5FCBBB}"/>
              </a:ext>
            </a:extLst>
          </p:cNvPr>
          <p:cNvSpPr/>
          <p:nvPr/>
        </p:nvSpPr>
        <p:spPr>
          <a:xfrm>
            <a:off x="6031017" y="1861362"/>
            <a:ext cx="4529896" cy="4718339"/>
          </a:xfrm>
          <a:prstGeom prst="roundRect">
            <a:avLst>
              <a:gd name="adj" fmla="val 4738"/>
            </a:avLst>
          </a:prstGeom>
          <a:noFill/>
          <a:ln w="19050">
            <a:solidFill>
              <a:srgbClr val="00447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100" dirty="0">
              <a:solidFill>
                <a:schemeClr val="bg1">
                  <a:lumMod val="95000"/>
                </a:schemeClr>
              </a:solidFill>
              <a:latin typeface="Arial" panose="020B0604020202020204" pitchFamily="34" charset="0"/>
              <a:cs typeface="Arial" panose="020B0604020202020204" pitchFamily="34" charset="0"/>
            </a:endParaRPr>
          </a:p>
        </p:txBody>
      </p:sp>
      <p:sp>
        <p:nvSpPr>
          <p:cNvPr id="24" name="Rektangel: afrundede hjørner 4">
            <a:extLst>
              <a:ext uri="{FF2B5EF4-FFF2-40B4-BE49-F238E27FC236}">
                <a16:creationId xmlns:a16="http://schemas.microsoft.com/office/drawing/2014/main" id="{8CBF66A6-2343-4E3F-B2C9-9554FE5FCBBB}"/>
              </a:ext>
            </a:extLst>
          </p:cNvPr>
          <p:cNvSpPr/>
          <p:nvPr/>
        </p:nvSpPr>
        <p:spPr>
          <a:xfrm>
            <a:off x="6444055" y="1527110"/>
            <a:ext cx="1776567" cy="429662"/>
          </a:xfrm>
          <a:prstGeom prst="roundRect">
            <a:avLst>
              <a:gd name="adj" fmla="val 15528"/>
            </a:avLst>
          </a:prstGeom>
          <a:solidFill>
            <a:srgbClr val="00447A"/>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100" b="1" dirty="0">
                <a:solidFill>
                  <a:schemeClr val="bg1">
                    <a:lumMod val="95000"/>
                  </a:schemeClr>
                </a:solidFill>
                <a:latin typeface="Arial" panose="020B0604020202020204" pitchFamily="34" charset="0"/>
                <a:cs typeface="Arial" panose="020B0604020202020204" pitchFamily="34" charset="0"/>
              </a:rPr>
              <a:t>AKTIVITETER</a:t>
            </a:r>
            <a:endParaRPr lang="da-DK" sz="1050" b="1" dirty="0">
              <a:solidFill>
                <a:schemeClr val="bg1">
                  <a:lumMod val="95000"/>
                </a:schemeClr>
              </a:solidFill>
              <a:latin typeface="Arial" panose="020B0604020202020204" pitchFamily="34" charset="0"/>
              <a:cs typeface="Arial" panose="020B0604020202020204" pitchFamily="34" charset="0"/>
            </a:endParaRPr>
          </a:p>
        </p:txBody>
      </p:sp>
      <p:sp>
        <p:nvSpPr>
          <p:cNvPr id="25" name="Titel 1">
            <a:extLst>
              <a:ext uri="{FF2B5EF4-FFF2-40B4-BE49-F238E27FC236}">
                <a16:creationId xmlns:a16="http://schemas.microsoft.com/office/drawing/2014/main" id="{821709CC-8BA5-4B58-B12B-F58B8A600C9E}"/>
              </a:ext>
            </a:extLst>
          </p:cNvPr>
          <p:cNvSpPr txBox="1">
            <a:spLocks/>
          </p:cNvSpPr>
          <p:nvPr/>
        </p:nvSpPr>
        <p:spPr>
          <a:xfrm>
            <a:off x="838200" y="567276"/>
            <a:ext cx="5975866" cy="84963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a-DK" sz="3200" b="1" dirty="0">
                <a:solidFill>
                  <a:srgbClr val="00447A"/>
                </a:solidFill>
                <a:latin typeface="Arial" panose="020B0604020202020204" pitchFamily="34" charset="0"/>
                <a:cs typeface="Arial" panose="020B0604020202020204" pitchFamily="34" charset="0"/>
              </a:rPr>
              <a:t>ONBOARDING 0-2 MÅNEDER</a:t>
            </a:r>
            <a:endParaRPr lang="da-DK" sz="3200" b="1" i="1" dirty="0">
              <a:solidFill>
                <a:srgbClr val="00447A"/>
              </a:solidFill>
              <a:latin typeface="Arial" panose="020B0604020202020204" pitchFamily="34" charset="0"/>
              <a:cs typeface="Arial" panose="020B0604020202020204" pitchFamily="34" charset="0"/>
            </a:endParaRPr>
          </a:p>
        </p:txBody>
      </p:sp>
      <p:sp>
        <p:nvSpPr>
          <p:cNvPr id="4" name="Pladsholder til slidenummer 3"/>
          <p:cNvSpPr>
            <a:spLocks noGrp="1"/>
          </p:cNvSpPr>
          <p:nvPr>
            <p:ph type="sldNum" sz="quarter" idx="12"/>
          </p:nvPr>
        </p:nvSpPr>
        <p:spPr/>
        <p:txBody>
          <a:bodyPr/>
          <a:lstStyle/>
          <a:p>
            <a:fld id="{85472E28-42AD-4A9C-89EE-EA463672CBE9}" type="slidenum">
              <a:rPr lang="da-DK" smtClean="0"/>
              <a:t>5</a:t>
            </a:fld>
            <a:endParaRPr lang="da-DK"/>
          </a:p>
        </p:txBody>
      </p:sp>
    </p:spTree>
    <p:extLst>
      <p:ext uri="{BB962C8B-B14F-4D97-AF65-F5344CB8AC3E}">
        <p14:creationId xmlns:p14="http://schemas.microsoft.com/office/powerpoint/2010/main" val="38772440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ktangel: afrundede hjørner 4">
            <a:extLst>
              <a:ext uri="{FF2B5EF4-FFF2-40B4-BE49-F238E27FC236}">
                <a16:creationId xmlns:a16="http://schemas.microsoft.com/office/drawing/2014/main" id="{8CBF66A6-2343-4E3F-B2C9-9554FE5FCBBB}"/>
              </a:ext>
            </a:extLst>
          </p:cNvPr>
          <p:cNvSpPr/>
          <p:nvPr/>
        </p:nvSpPr>
        <p:spPr>
          <a:xfrm>
            <a:off x="838200" y="5238130"/>
            <a:ext cx="7103076" cy="1052593"/>
          </a:xfrm>
          <a:prstGeom prst="roundRect">
            <a:avLst>
              <a:gd name="adj" fmla="val 15528"/>
            </a:avLst>
          </a:prstGeom>
          <a:solidFill>
            <a:srgbClr val="ACC0D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100" dirty="0">
                <a:solidFill>
                  <a:srgbClr val="00447A"/>
                </a:solidFill>
                <a:latin typeface="Arial" panose="020B0604020202020204" pitchFamily="34" charset="0"/>
                <a:cs typeface="Arial" panose="020B0604020202020204" pitchFamily="34" charset="0"/>
              </a:rPr>
              <a:t>Det er vigtigt, at du er i dialog med din nærmeste leder – både før, under og efter en </a:t>
            </a:r>
            <a:br>
              <a:rPr lang="da-DK" sz="1100" dirty="0">
                <a:solidFill>
                  <a:srgbClr val="00447A"/>
                </a:solidFill>
                <a:latin typeface="Arial" panose="020B0604020202020204" pitchFamily="34" charset="0"/>
                <a:cs typeface="Arial" panose="020B0604020202020204" pitchFamily="34" charset="0"/>
              </a:rPr>
            </a:br>
            <a:r>
              <a:rPr lang="da-DK" sz="1100" dirty="0">
                <a:solidFill>
                  <a:srgbClr val="00447A"/>
                </a:solidFill>
                <a:latin typeface="Arial" panose="020B0604020202020204" pitchFamily="34" charset="0"/>
                <a:cs typeface="Arial" panose="020B0604020202020204" pitchFamily="34" charset="0"/>
              </a:rPr>
              <a:t>kompetenceudviklingsaktivitet (f.eks. et kursus). Sammen skal I have fokus på: forventninger til dig, aktiviteten, udbyttet og den efterfølgende brug i praksis</a:t>
            </a:r>
          </a:p>
        </p:txBody>
      </p:sp>
      <p:sp>
        <p:nvSpPr>
          <p:cNvPr id="12" name="Pil: vinkel 5">
            <a:extLst>
              <a:ext uri="{FF2B5EF4-FFF2-40B4-BE49-F238E27FC236}">
                <a16:creationId xmlns:a16="http://schemas.microsoft.com/office/drawing/2014/main" id="{FEE01382-D355-464B-AD2C-930AAF97B5AD}"/>
              </a:ext>
            </a:extLst>
          </p:cNvPr>
          <p:cNvSpPr/>
          <p:nvPr/>
        </p:nvSpPr>
        <p:spPr>
          <a:xfrm>
            <a:off x="8833421" y="220152"/>
            <a:ext cx="892145" cy="347124"/>
          </a:xfrm>
          <a:prstGeom prst="chevron">
            <a:avLst/>
          </a:prstGeom>
          <a:solidFill>
            <a:schemeClr val="bg1"/>
          </a:solidFill>
          <a:ln w="12700">
            <a:solidFill>
              <a:srgbClr val="00447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200" dirty="0">
              <a:solidFill>
                <a:srgbClr val="00447A"/>
              </a:solidFill>
            </a:endParaRPr>
          </a:p>
        </p:txBody>
      </p:sp>
      <p:sp>
        <p:nvSpPr>
          <p:cNvPr id="13" name="Tekstfelt 12">
            <a:extLst>
              <a:ext uri="{FF2B5EF4-FFF2-40B4-BE49-F238E27FC236}">
                <a16:creationId xmlns:a16="http://schemas.microsoft.com/office/drawing/2014/main" id="{3FF79436-35CC-4304-B7CF-FEE03AB1DA72}"/>
              </a:ext>
            </a:extLst>
          </p:cNvPr>
          <p:cNvSpPr txBox="1"/>
          <p:nvPr/>
        </p:nvSpPr>
        <p:spPr>
          <a:xfrm>
            <a:off x="9068486" y="278298"/>
            <a:ext cx="512122" cy="215444"/>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rtlCol="0">
            <a:spAutoFit/>
          </a:bodyPr>
          <a:lstStyle/>
          <a:p>
            <a:r>
              <a:rPr lang="da-DK" sz="800" dirty="0">
                <a:solidFill>
                  <a:srgbClr val="00447A"/>
                </a:solidFill>
                <a:latin typeface="Arial" panose="020B0604020202020204" pitchFamily="34" charset="0"/>
                <a:cs typeface="Arial" panose="020B0604020202020204" pitchFamily="34" charset="0"/>
              </a:rPr>
              <a:t>1. dag</a:t>
            </a:r>
          </a:p>
        </p:txBody>
      </p:sp>
      <p:sp>
        <p:nvSpPr>
          <p:cNvPr id="14" name="Pil: vinkel 5">
            <a:extLst>
              <a:ext uri="{FF2B5EF4-FFF2-40B4-BE49-F238E27FC236}">
                <a16:creationId xmlns:a16="http://schemas.microsoft.com/office/drawing/2014/main" id="{FEE01382-D355-464B-AD2C-930AAF97B5AD}"/>
              </a:ext>
            </a:extLst>
          </p:cNvPr>
          <p:cNvSpPr/>
          <p:nvPr/>
        </p:nvSpPr>
        <p:spPr>
          <a:xfrm>
            <a:off x="9725566" y="220152"/>
            <a:ext cx="892145" cy="347124"/>
          </a:xfrm>
          <a:prstGeom prst="chevron">
            <a:avLst/>
          </a:prstGeom>
          <a:solidFill>
            <a:schemeClr val="bg1"/>
          </a:solidFill>
          <a:ln w="12700">
            <a:solidFill>
              <a:srgbClr val="00447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200" dirty="0">
              <a:solidFill>
                <a:srgbClr val="00447A"/>
              </a:solidFill>
            </a:endParaRPr>
          </a:p>
        </p:txBody>
      </p:sp>
      <p:sp>
        <p:nvSpPr>
          <p:cNvPr id="15" name="Tekstfelt 14">
            <a:extLst>
              <a:ext uri="{FF2B5EF4-FFF2-40B4-BE49-F238E27FC236}">
                <a16:creationId xmlns:a16="http://schemas.microsoft.com/office/drawing/2014/main" id="{3FF79436-35CC-4304-B7CF-FEE03AB1DA72}"/>
              </a:ext>
            </a:extLst>
          </p:cNvPr>
          <p:cNvSpPr txBox="1"/>
          <p:nvPr/>
        </p:nvSpPr>
        <p:spPr>
          <a:xfrm>
            <a:off x="9848270" y="276510"/>
            <a:ext cx="788889" cy="215444"/>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rtlCol="0">
            <a:spAutoFit/>
          </a:bodyPr>
          <a:lstStyle/>
          <a:p>
            <a:r>
              <a:rPr lang="da-DK" sz="800" dirty="0">
                <a:solidFill>
                  <a:srgbClr val="00447A"/>
                </a:solidFill>
                <a:latin typeface="Arial" panose="020B0604020202020204" pitchFamily="34" charset="0"/>
                <a:cs typeface="Arial" panose="020B0604020202020204" pitchFamily="34" charset="0"/>
              </a:rPr>
              <a:t>0-2 måneder</a:t>
            </a:r>
          </a:p>
        </p:txBody>
      </p:sp>
      <p:sp>
        <p:nvSpPr>
          <p:cNvPr id="16" name="Pil: vinkel 5">
            <a:extLst>
              <a:ext uri="{FF2B5EF4-FFF2-40B4-BE49-F238E27FC236}">
                <a16:creationId xmlns:a16="http://schemas.microsoft.com/office/drawing/2014/main" id="{FEE01382-D355-464B-AD2C-930AAF97B5AD}"/>
              </a:ext>
            </a:extLst>
          </p:cNvPr>
          <p:cNvSpPr/>
          <p:nvPr/>
        </p:nvSpPr>
        <p:spPr>
          <a:xfrm>
            <a:off x="10637159" y="220152"/>
            <a:ext cx="892145" cy="347124"/>
          </a:xfrm>
          <a:prstGeom prst="chevron">
            <a:avLst/>
          </a:prstGeom>
          <a:solidFill>
            <a:srgbClr val="00447A"/>
          </a:solidFill>
          <a:ln w="12700">
            <a:solidFill>
              <a:srgbClr val="00447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200" dirty="0">
              <a:solidFill>
                <a:srgbClr val="00447A"/>
              </a:solidFill>
            </a:endParaRPr>
          </a:p>
        </p:txBody>
      </p:sp>
      <p:sp>
        <p:nvSpPr>
          <p:cNvPr id="17" name="Tekstfelt 16">
            <a:extLst>
              <a:ext uri="{FF2B5EF4-FFF2-40B4-BE49-F238E27FC236}">
                <a16:creationId xmlns:a16="http://schemas.microsoft.com/office/drawing/2014/main" id="{3FF79436-35CC-4304-B7CF-FEE03AB1DA72}"/>
              </a:ext>
            </a:extLst>
          </p:cNvPr>
          <p:cNvSpPr txBox="1"/>
          <p:nvPr/>
        </p:nvSpPr>
        <p:spPr>
          <a:xfrm>
            <a:off x="10759863" y="276510"/>
            <a:ext cx="788889" cy="215444"/>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rtlCol="0">
            <a:spAutoFit/>
          </a:bodyPr>
          <a:lstStyle/>
          <a:p>
            <a:r>
              <a:rPr lang="da-DK" sz="800" dirty="0">
                <a:solidFill>
                  <a:schemeClr val="bg1"/>
                </a:solidFill>
                <a:latin typeface="Arial" panose="020B0604020202020204" pitchFamily="34" charset="0"/>
                <a:cs typeface="Arial" panose="020B0604020202020204" pitchFamily="34" charset="0"/>
              </a:rPr>
              <a:t>0-6 måneder</a:t>
            </a:r>
          </a:p>
        </p:txBody>
      </p:sp>
      <p:sp>
        <p:nvSpPr>
          <p:cNvPr id="21" name="Pladsholder til indhold 2">
            <a:extLst>
              <a:ext uri="{FF2B5EF4-FFF2-40B4-BE49-F238E27FC236}">
                <a16:creationId xmlns:a16="http://schemas.microsoft.com/office/drawing/2014/main" id="{66C5A3AF-5E5A-4F7E-9B5B-A0FDE1CC4A74}"/>
              </a:ext>
            </a:extLst>
          </p:cNvPr>
          <p:cNvSpPr txBox="1">
            <a:spLocks/>
          </p:cNvSpPr>
          <p:nvPr/>
        </p:nvSpPr>
        <p:spPr>
          <a:xfrm>
            <a:off x="926912" y="1697466"/>
            <a:ext cx="7200000" cy="308353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20000"/>
              </a:lnSpc>
              <a:buFont typeface="Arial" panose="020B0604020202020204" pitchFamily="34" charset="0"/>
              <a:buNone/>
            </a:pPr>
            <a:r>
              <a:rPr lang="da-DK" sz="1100" dirty="0">
                <a:solidFill>
                  <a:srgbClr val="00447A"/>
                </a:solidFill>
                <a:latin typeface="Arial" panose="020B0604020202020204" pitchFamily="34" charset="0"/>
                <a:cs typeface="Arial" panose="020B0604020202020204" pitchFamily="34" charset="0"/>
              </a:rPr>
              <a:t>Det er vigtigt, at du i løbet af de første 0-6 måneder bliver introduceret til de stor linjer i Nyborg Kommune, såsom områdernes sammenhæng, lederens ansvar, arbejdsopgaver, fagområder og behov.</a:t>
            </a:r>
          </a:p>
          <a:p>
            <a:pPr marL="0" indent="0">
              <a:lnSpc>
                <a:spcPct val="120000"/>
              </a:lnSpc>
              <a:buFont typeface="Arial" panose="020B0604020202020204" pitchFamily="34" charset="0"/>
              <a:buNone/>
            </a:pPr>
            <a:r>
              <a:rPr lang="da-DK" sz="1100" dirty="0">
                <a:solidFill>
                  <a:srgbClr val="00447A"/>
                </a:solidFill>
                <a:latin typeface="Arial" panose="020B0604020202020204" pitchFamily="34" charset="0"/>
                <a:cs typeface="Arial" panose="020B0604020202020204" pitchFamily="34" charset="0"/>
              </a:rPr>
              <a:t>Relevante områder kan være: </a:t>
            </a:r>
          </a:p>
          <a:p>
            <a:pPr marL="252000">
              <a:lnSpc>
                <a:spcPct val="120000"/>
              </a:lnSpc>
            </a:pPr>
            <a:r>
              <a:rPr lang="da-DK" sz="1100" dirty="0">
                <a:solidFill>
                  <a:srgbClr val="00447A"/>
                </a:solidFill>
                <a:latin typeface="Arial" panose="020B0604020202020204" pitchFamily="34" charset="0"/>
                <a:cs typeface="Arial" panose="020B0604020202020204" pitchFamily="34" charset="0"/>
              </a:rPr>
              <a:t>Politikker på personaleområdet, MED-organisationen ledelsesgrundlaget og herunder eget ledelsesgrundlag</a:t>
            </a:r>
          </a:p>
          <a:p>
            <a:pPr marL="252000">
              <a:lnSpc>
                <a:spcPct val="120000"/>
              </a:lnSpc>
              <a:spcBef>
                <a:spcPts val="600"/>
              </a:spcBef>
            </a:pPr>
            <a:r>
              <a:rPr lang="da-DK" sz="1100" dirty="0">
                <a:solidFill>
                  <a:srgbClr val="00447A"/>
                </a:solidFill>
                <a:latin typeface="Arial" panose="020B0604020202020204" pitchFamily="34" charset="0"/>
                <a:cs typeface="Arial" panose="020B0604020202020204" pitchFamily="34" charset="0"/>
              </a:rPr>
              <a:t>Afdelingens og organisationens strategier, tiltag og fokusområder</a:t>
            </a:r>
          </a:p>
          <a:p>
            <a:pPr marL="252000">
              <a:lnSpc>
                <a:spcPct val="120000"/>
              </a:lnSpc>
              <a:spcBef>
                <a:spcPts val="600"/>
              </a:spcBef>
            </a:pPr>
            <a:r>
              <a:rPr lang="da-DK" sz="1100" dirty="0">
                <a:solidFill>
                  <a:srgbClr val="00447A"/>
                </a:solidFill>
                <a:latin typeface="Arial" panose="020B0604020202020204" pitchFamily="34" charset="0"/>
                <a:cs typeface="Arial" panose="020B0604020202020204" pitchFamily="34" charset="0"/>
              </a:rPr>
              <a:t>Drøftelser af den organisatoriske og politiske struktur og sammenhæng </a:t>
            </a:r>
          </a:p>
          <a:p>
            <a:pPr marL="252000">
              <a:lnSpc>
                <a:spcPct val="120000"/>
              </a:lnSpc>
              <a:spcBef>
                <a:spcPts val="600"/>
              </a:spcBef>
            </a:pPr>
            <a:r>
              <a:rPr lang="da-DK" sz="1100" dirty="0">
                <a:solidFill>
                  <a:srgbClr val="00447A"/>
                </a:solidFill>
                <a:latin typeface="Arial" panose="020B0604020202020204" pitchFamily="34" charset="0"/>
                <a:cs typeface="Arial" panose="020B0604020202020204" pitchFamily="34" charset="0"/>
              </a:rPr>
              <a:t>At dykke ned i kerneopgaven, effekt, mission, vision og værdier</a:t>
            </a:r>
          </a:p>
          <a:p>
            <a:pPr marL="252000">
              <a:lnSpc>
                <a:spcPct val="120000"/>
              </a:lnSpc>
              <a:spcBef>
                <a:spcPts val="600"/>
              </a:spcBef>
            </a:pPr>
            <a:r>
              <a:rPr lang="da-DK" sz="1100" dirty="0">
                <a:solidFill>
                  <a:srgbClr val="00447A"/>
                </a:solidFill>
                <a:latin typeface="Arial" panose="020B0604020202020204" pitchFamily="34" charset="0"/>
                <a:cs typeface="Arial" panose="020B0604020202020204" pitchFamily="34" charset="0"/>
              </a:rPr>
              <a:t>Drøftelser af interne og tværfaglige samarbejder, og arranger evt. møder med relevante parter fra andre kontorer/afdelinger</a:t>
            </a:r>
          </a:p>
          <a:p>
            <a:pPr marL="252000">
              <a:lnSpc>
                <a:spcPct val="120000"/>
              </a:lnSpc>
              <a:spcBef>
                <a:spcPts val="600"/>
              </a:spcBef>
            </a:pPr>
            <a:r>
              <a:rPr lang="da-DK" sz="1100" dirty="0">
                <a:solidFill>
                  <a:srgbClr val="00447A"/>
                </a:solidFill>
                <a:latin typeface="Arial" panose="020B0604020202020204" pitchFamily="34" charset="0"/>
                <a:cs typeface="Arial" panose="020B0604020202020204" pitchFamily="34" charset="0"/>
              </a:rPr>
              <a:t>Overvej og aftal med din chef om du har behov for kompetenceudvikling</a:t>
            </a:r>
          </a:p>
          <a:p>
            <a:pPr marL="252000">
              <a:lnSpc>
                <a:spcPct val="120000"/>
              </a:lnSpc>
              <a:spcBef>
                <a:spcPts val="600"/>
              </a:spcBef>
            </a:pPr>
            <a:r>
              <a:rPr lang="da-DK" sz="1100" dirty="0">
                <a:solidFill>
                  <a:srgbClr val="00447A"/>
                </a:solidFill>
                <a:latin typeface="Arial" panose="020B0604020202020204" pitchFamily="34" charset="0"/>
                <a:cs typeface="Arial" panose="020B0604020202020204" pitchFamily="34" charset="0"/>
              </a:rPr>
              <a:t>Kodeks VII - </a:t>
            </a:r>
            <a:r>
              <a:rPr lang="da-DK" sz="1100" dirty="0">
                <a:solidFill>
                  <a:srgbClr val="00447A"/>
                </a:solidFill>
                <a:latin typeface="Arial" panose="020B0604020202020204" pitchFamily="34" charset="0"/>
                <a:cs typeface="Arial" panose="020B0604020202020204" pitchFamily="34" charset="0"/>
                <a:hlinkClick r:id="rId2"/>
              </a:rPr>
              <a:t>som du finder på intranettet her</a:t>
            </a:r>
            <a:r>
              <a:rPr lang="da-DK" sz="1100" dirty="0">
                <a:solidFill>
                  <a:srgbClr val="00447A"/>
                </a:solidFill>
                <a:latin typeface="Arial" panose="020B0604020202020204" pitchFamily="34" charset="0"/>
                <a:cs typeface="Arial" panose="020B0604020202020204" pitchFamily="34" charset="0"/>
              </a:rPr>
              <a:t> </a:t>
            </a:r>
          </a:p>
        </p:txBody>
      </p:sp>
      <p:sp>
        <p:nvSpPr>
          <p:cNvPr id="25" name="Titel 1">
            <a:extLst>
              <a:ext uri="{FF2B5EF4-FFF2-40B4-BE49-F238E27FC236}">
                <a16:creationId xmlns:a16="http://schemas.microsoft.com/office/drawing/2014/main" id="{821709CC-8BA5-4B58-B12B-F58B8A600C9E}"/>
              </a:ext>
            </a:extLst>
          </p:cNvPr>
          <p:cNvSpPr txBox="1">
            <a:spLocks/>
          </p:cNvSpPr>
          <p:nvPr/>
        </p:nvSpPr>
        <p:spPr>
          <a:xfrm>
            <a:off x="838200" y="567276"/>
            <a:ext cx="5975866" cy="84963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a-DK" sz="3200" b="1" dirty="0">
                <a:solidFill>
                  <a:srgbClr val="00447A"/>
                </a:solidFill>
                <a:latin typeface="Arial" panose="020B0604020202020204" pitchFamily="34" charset="0"/>
                <a:cs typeface="Arial" panose="020B0604020202020204" pitchFamily="34" charset="0"/>
              </a:rPr>
              <a:t>ONBOARDING 0-6 MÅNEDER</a:t>
            </a:r>
            <a:endParaRPr lang="da-DK" sz="3200" b="1" i="1" dirty="0">
              <a:solidFill>
                <a:srgbClr val="00447A"/>
              </a:solidFill>
              <a:latin typeface="Arial" panose="020B0604020202020204" pitchFamily="34" charset="0"/>
              <a:cs typeface="Arial" panose="020B0604020202020204" pitchFamily="34" charset="0"/>
            </a:endParaRPr>
          </a:p>
        </p:txBody>
      </p:sp>
      <p:sp>
        <p:nvSpPr>
          <p:cNvPr id="30" name="Rektangel: afrundede hjørner 4">
            <a:extLst>
              <a:ext uri="{FF2B5EF4-FFF2-40B4-BE49-F238E27FC236}">
                <a16:creationId xmlns:a16="http://schemas.microsoft.com/office/drawing/2014/main" id="{8CBF66A6-2343-4E3F-B2C9-9554FE5FCBBB}"/>
              </a:ext>
            </a:extLst>
          </p:cNvPr>
          <p:cNvSpPr/>
          <p:nvPr/>
        </p:nvSpPr>
        <p:spPr>
          <a:xfrm>
            <a:off x="1170749" y="4945702"/>
            <a:ext cx="1776567" cy="429662"/>
          </a:xfrm>
          <a:prstGeom prst="roundRect">
            <a:avLst>
              <a:gd name="adj" fmla="val 15528"/>
            </a:avLst>
          </a:prstGeom>
          <a:solidFill>
            <a:srgbClr val="00447A"/>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100" b="1" dirty="0">
                <a:solidFill>
                  <a:schemeClr val="bg1">
                    <a:lumMod val="95000"/>
                  </a:schemeClr>
                </a:solidFill>
                <a:latin typeface="Arial" panose="020B0604020202020204" pitchFamily="34" charset="0"/>
                <a:cs typeface="Arial" panose="020B0604020202020204" pitchFamily="34" charset="0"/>
              </a:rPr>
              <a:t>FØR - UNDER - EFTER</a:t>
            </a:r>
            <a:endParaRPr lang="da-DK" sz="1050" b="1" dirty="0">
              <a:solidFill>
                <a:schemeClr val="bg1">
                  <a:lumMod val="95000"/>
                </a:schemeClr>
              </a:solidFill>
              <a:latin typeface="Arial" panose="020B0604020202020204" pitchFamily="34" charset="0"/>
              <a:cs typeface="Arial" panose="020B0604020202020204" pitchFamily="34" charset="0"/>
            </a:endParaRPr>
          </a:p>
        </p:txBody>
      </p:sp>
      <p:sp>
        <p:nvSpPr>
          <p:cNvPr id="4" name="Pladsholder til slidenummer 3"/>
          <p:cNvSpPr>
            <a:spLocks noGrp="1"/>
          </p:cNvSpPr>
          <p:nvPr>
            <p:ph type="sldNum" sz="quarter" idx="12"/>
          </p:nvPr>
        </p:nvSpPr>
        <p:spPr/>
        <p:txBody>
          <a:bodyPr/>
          <a:lstStyle/>
          <a:p>
            <a:fld id="{85472E28-42AD-4A9C-89EE-EA463672CBE9}" type="slidenum">
              <a:rPr lang="da-DK" smtClean="0"/>
              <a:t>6</a:t>
            </a:fld>
            <a:endParaRPr lang="da-DK"/>
          </a:p>
        </p:txBody>
      </p:sp>
      <p:pic>
        <p:nvPicPr>
          <p:cNvPr id="27" name="Billede 2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576745" y="3297763"/>
            <a:ext cx="3326792" cy="4327200"/>
          </a:xfrm>
          <a:prstGeom prst="rect">
            <a:avLst/>
          </a:prstGeom>
        </p:spPr>
      </p:pic>
    </p:spTree>
    <p:extLst>
      <p:ext uri="{BB962C8B-B14F-4D97-AF65-F5344CB8AC3E}">
        <p14:creationId xmlns:p14="http://schemas.microsoft.com/office/powerpoint/2010/main" val="1863564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itel 1">
            <a:extLst>
              <a:ext uri="{FF2B5EF4-FFF2-40B4-BE49-F238E27FC236}">
                <a16:creationId xmlns:a16="http://schemas.microsoft.com/office/drawing/2014/main" id="{821709CC-8BA5-4B58-B12B-F58B8A600C9E}"/>
              </a:ext>
            </a:extLst>
          </p:cNvPr>
          <p:cNvSpPr txBox="1">
            <a:spLocks/>
          </p:cNvSpPr>
          <p:nvPr/>
        </p:nvSpPr>
        <p:spPr>
          <a:xfrm>
            <a:off x="0" y="381416"/>
            <a:ext cx="12192000" cy="84963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da-DK" sz="3200" b="1" dirty="0">
                <a:solidFill>
                  <a:srgbClr val="00447A"/>
                </a:solidFill>
                <a:latin typeface="Arial" panose="020B0604020202020204" pitchFamily="34" charset="0"/>
                <a:cs typeface="Arial" panose="020B0604020202020204" pitchFamily="34" charset="0"/>
              </a:rPr>
              <a:t>OVERBLIK OVER ONBOARDINGFORLØBET</a:t>
            </a:r>
            <a:endParaRPr lang="da-DK" sz="3200" b="1" i="1" dirty="0">
              <a:solidFill>
                <a:srgbClr val="00447A"/>
              </a:solidFill>
              <a:latin typeface="Arial" panose="020B0604020202020204" pitchFamily="34" charset="0"/>
              <a:cs typeface="Arial" panose="020B0604020202020204" pitchFamily="34" charset="0"/>
            </a:endParaRPr>
          </a:p>
        </p:txBody>
      </p:sp>
      <p:sp>
        <p:nvSpPr>
          <p:cNvPr id="4" name="Pladsholder til slidenummer 3"/>
          <p:cNvSpPr>
            <a:spLocks noGrp="1"/>
          </p:cNvSpPr>
          <p:nvPr>
            <p:ph type="sldNum" sz="quarter" idx="12"/>
          </p:nvPr>
        </p:nvSpPr>
        <p:spPr>
          <a:xfrm>
            <a:off x="4335162" y="6263424"/>
            <a:ext cx="2743200" cy="365125"/>
          </a:xfrm>
        </p:spPr>
        <p:txBody>
          <a:bodyPr/>
          <a:lstStyle/>
          <a:p>
            <a:fld id="{85472E28-42AD-4A9C-89EE-EA463672CBE9}" type="slidenum">
              <a:rPr lang="da-DK" smtClean="0"/>
              <a:t>7</a:t>
            </a:fld>
            <a:endParaRPr lang="da-DK"/>
          </a:p>
        </p:txBody>
      </p:sp>
      <p:sp>
        <p:nvSpPr>
          <p:cNvPr id="20" name="Afrundet rektangel 19"/>
          <p:cNvSpPr/>
          <p:nvPr/>
        </p:nvSpPr>
        <p:spPr>
          <a:xfrm>
            <a:off x="829962" y="1231048"/>
            <a:ext cx="2076450" cy="5274316"/>
          </a:xfrm>
          <a:prstGeom prst="roundRect">
            <a:avLst>
              <a:gd name="adj" fmla="val 7052"/>
            </a:avLst>
          </a:prstGeom>
          <a:solidFill>
            <a:srgbClr val="ACC0D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2" name="Afrundet rektangel 21"/>
          <p:cNvSpPr/>
          <p:nvPr/>
        </p:nvSpPr>
        <p:spPr>
          <a:xfrm>
            <a:off x="3020712" y="1231047"/>
            <a:ext cx="2076450" cy="5274316"/>
          </a:xfrm>
          <a:prstGeom prst="roundRect">
            <a:avLst>
              <a:gd name="adj" fmla="val 7052"/>
            </a:avLst>
          </a:prstGeom>
          <a:solidFill>
            <a:srgbClr val="ACC0D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3" name="Afrundet rektangel 22"/>
          <p:cNvSpPr/>
          <p:nvPr/>
        </p:nvSpPr>
        <p:spPr>
          <a:xfrm>
            <a:off x="5211462" y="1231046"/>
            <a:ext cx="2076450" cy="5274316"/>
          </a:xfrm>
          <a:prstGeom prst="roundRect">
            <a:avLst>
              <a:gd name="adj" fmla="val 7052"/>
            </a:avLst>
          </a:prstGeom>
          <a:solidFill>
            <a:srgbClr val="ACC0D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1" name="Pil: vinkel 5">
            <a:extLst>
              <a:ext uri="{FF2B5EF4-FFF2-40B4-BE49-F238E27FC236}">
                <a16:creationId xmlns:a16="http://schemas.microsoft.com/office/drawing/2014/main" id="{FEE01382-D355-464B-AD2C-930AAF97B5AD}"/>
              </a:ext>
            </a:extLst>
          </p:cNvPr>
          <p:cNvSpPr/>
          <p:nvPr/>
        </p:nvSpPr>
        <p:spPr>
          <a:xfrm>
            <a:off x="1102656" y="1416894"/>
            <a:ext cx="1512011" cy="537203"/>
          </a:xfrm>
          <a:prstGeom prst="chevron">
            <a:avLst/>
          </a:prstGeom>
          <a:solidFill>
            <a:srgbClr val="00447A"/>
          </a:solidFill>
          <a:ln w="12700">
            <a:solidFill>
              <a:srgbClr val="00447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200" dirty="0">
              <a:solidFill>
                <a:schemeClr val="bg1"/>
              </a:solidFill>
            </a:endParaRPr>
          </a:p>
        </p:txBody>
      </p:sp>
      <p:sp>
        <p:nvSpPr>
          <p:cNvPr id="32" name="Tekstfelt 31">
            <a:extLst>
              <a:ext uri="{FF2B5EF4-FFF2-40B4-BE49-F238E27FC236}">
                <a16:creationId xmlns:a16="http://schemas.microsoft.com/office/drawing/2014/main" id="{3FF79436-35CC-4304-B7CF-FEE03AB1DA72}"/>
              </a:ext>
            </a:extLst>
          </p:cNvPr>
          <p:cNvSpPr txBox="1"/>
          <p:nvPr/>
        </p:nvSpPr>
        <p:spPr>
          <a:xfrm>
            <a:off x="1602171" y="1546997"/>
            <a:ext cx="1025750" cy="276999"/>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rtlCol="0">
            <a:spAutoFit/>
          </a:bodyPr>
          <a:lstStyle/>
          <a:p>
            <a:r>
              <a:rPr lang="da-DK" sz="1200" dirty="0">
                <a:solidFill>
                  <a:schemeClr val="bg1"/>
                </a:solidFill>
                <a:latin typeface="Arial" panose="020B0604020202020204" pitchFamily="34" charset="0"/>
                <a:cs typeface="Arial" panose="020B0604020202020204" pitchFamily="34" charset="0"/>
              </a:rPr>
              <a:t>1. dag</a:t>
            </a:r>
          </a:p>
        </p:txBody>
      </p:sp>
      <p:sp>
        <p:nvSpPr>
          <p:cNvPr id="33" name="Pil: vinkel 5">
            <a:extLst>
              <a:ext uri="{FF2B5EF4-FFF2-40B4-BE49-F238E27FC236}">
                <a16:creationId xmlns:a16="http://schemas.microsoft.com/office/drawing/2014/main" id="{FEE01382-D355-464B-AD2C-930AAF97B5AD}"/>
              </a:ext>
            </a:extLst>
          </p:cNvPr>
          <p:cNvSpPr/>
          <p:nvPr/>
        </p:nvSpPr>
        <p:spPr>
          <a:xfrm>
            <a:off x="3302932" y="1416894"/>
            <a:ext cx="1512011" cy="537203"/>
          </a:xfrm>
          <a:prstGeom prst="chevron">
            <a:avLst/>
          </a:prstGeom>
          <a:solidFill>
            <a:srgbClr val="00447A"/>
          </a:solidFill>
          <a:ln w="12700">
            <a:solidFill>
              <a:srgbClr val="00447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200" dirty="0">
              <a:solidFill>
                <a:schemeClr val="bg1"/>
              </a:solidFill>
            </a:endParaRPr>
          </a:p>
        </p:txBody>
      </p:sp>
      <p:sp>
        <p:nvSpPr>
          <p:cNvPr id="34" name="Tekstfelt 33">
            <a:extLst>
              <a:ext uri="{FF2B5EF4-FFF2-40B4-BE49-F238E27FC236}">
                <a16:creationId xmlns:a16="http://schemas.microsoft.com/office/drawing/2014/main" id="{3FF79436-35CC-4304-B7CF-FEE03AB1DA72}"/>
              </a:ext>
            </a:extLst>
          </p:cNvPr>
          <p:cNvSpPr txBox="1"/>
          <p:nvPr/>
        </p:nvSpPr>
        <p:spPr>
          <a:xfrm>
            <a:off x="3583459" y="1546997"/>
            <a:ext cx="1145060" cy="276999"/>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rtlCol="0">
            <a:spAutoFit/>
          </a:bodyPr>
          <a:lstStyle/>
          <a:p>
            <a:r>
              <a:rPr lang="da-DK" sz="1200" dirty="0">
                <a:solidFill>
                  <a:schemeClr val="bg1"/>
                </a:solidFill>
                <a:latin typeface="Arial" panose="020B0604020202020204" pitchFamily="34" charset="0"/>
                <a:cs typeface="Arial" panose="020B0604020202020204" pitchFamily="34" charset="0"/>
              </a:rPr>
              <a:t>0-2 måneder</a:t>
            </a:r>
          </a:p>
        </p:txBody>
      </p:sp>
      <p:sp>
        <p:nvSpPr>
          <p:cNvPr id="35" name="Pil: vinkel 5">
            <a:extLst>
              <a:ext uri="{FF2B5EF4-FFF2-40B4-BE49-F238E27FC236}">
                <a16:creationId xmlns:a16="http://schemas.microsoft.com/office/drawing/2014/main" id="{FEE01382-D355-464B-AD2C-930AAF97B5AD}"/>
              </a:ext>
            </a:extLst>
          </p:cNvPr>
          <p:cNvSpPr/>
          <p:nvPr/>
        </p:nvSpPr>
        <p:spPr>
          <a:xfrm>
            <a:off x="5487886" y="1416894"/>
            <a:ext cx="1512011" cy="537203"/>
          </a:xfrm>
          <a:prstGeom prst="chevron">
            <a:avLst/>
          </a:prstGeom>
          <a:solidFill>
            <a:srgbClr val="00447A"/>
          </a:solidFill>
          <a:ln w="12700">
            <a:solidFill>
              <a:srgbClr val="00447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200" dirty="0">
              <a:solidFill>
                <a:schemeClr val="bg1"/>
              </a:solidFill>
            </a:endParaRPr>
          </a:p>
        </p:txBody>
      </p:sp>
      <p:sp>
        <p:nvSpPr>
          <p:cNvPr id="36" name="Tekstfelt 35">
            <a:extLst>
              <a:ext uri="{FF2B5EF4-FFF2-40B4-BE49-F238E27FC236}">
                <a16:creationId xmlns:a16="http://schemas.microsoft.com/office/drawing/2014/main" id="{3FF79436-35CC-4304-B7CF-FEE03AB1DA72}"/>
              </a:ext>
            </a:extLst>
          </p:cNvPr>
          <p:cNvSpPr txBox="1"/>
          <p:nvPr/>
        </p:nvSpPr>
        <p:spPr>
          <a:xfrm>
            <a:off x="5815914" y="1546997"/>
            <a:ext cx="1063887" cy="276999"/>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rtlCol="0">
            <a:spAutoFit/>
          </a:bodyPr>
          <a:lstStyle/>
          <a:p>
            <a:r>
              <a:rPr lang="da-DK" sz="1200" dirty="0">
                <a:solidFill>
                  <a:schemeClr val="bg1"/>
                </a:solidFill>
                <a:latin typeface="Arial" panose="020B0604020202020204" pitchFamily="34" charset="0"/>
                <a:cs typeface="Arial" panose="020B0604020202020204" pitchFamily="34" charset="0"/>
              </a:rPr>
              <a:t>0-6 måneder</a:t>
            </a:r>
          </a:p>
        </p:txBody>
      </p:sp>
      <p:sp>
        <p:nvSpPr>
          <p:cNvPr id="37" name="Pladsholder til indhold 2">
            <a:extLst>
              <a:ext uri="{FF2B5EF4-FFF2-40B4-BE49-F238E27FC236}">
                <a16:creationId xmlns:a16="http://schemas.microsoft.com/office/drawing/2014/main" id="{66C5A3AF-5E5A-4F7E-9B5B-A0FDE1CC4A74}"/>
              </a:ext>
            </a:extLst>
          </p:cNvPr>
          <p:cNvSpPr>
            <a:spLocks noGrp="1"/>
          </p:cNvSpPr>
          <p:nvPr>
            <p:ph idx="1"/>
          </p:nvPr>
        </p:nvSpPr>
        <p:spPr>
          <a:xfrm>
            <a:off x="834312" y="2047022"/>
            <a:ext cx="2072100" cy="4458340"/>
          </a:xfrm>
        </p:spPr>
        <p:txBody>
          <a:bodyPr>
            <a:normAutofit/>
          </a:bodyPr>
          <a:lstStyle/>
          <a:p>
            <a:pPr>
              <a:spcBef>
                <a:spcPts val="600"/>
              </a:spcBef>
              <a:buFont typeface="Wingdings" panose="05000000000000000000" pitchFamily="2" charset="2"/>
              <a:buChar char="q"/>
            </a:pPr>
            <a:r>
              <a:rPr lang="da-DK" sz="1050" dirty="0">
                <a:solidFill>
                  <a:srgbClr val="00447A"/>
                </a:solidFill>
                <a:latin typeface="Arial" panose="020B0604020202020204" pitchFamily="34" charset="0"/>
                <a:cs typeface="Arial" panose="020B0604020202020204" pitchFamily="34" charset="0"/>
              </a:rPr>
              <a:t>Velkomst og fælles morgenmad</a:t>
            </a:r>
          </a:p>
          <a:p>
            <a:pPr>
              <a:spcBef>
                <a:spcPts val="600"/>
              </a:spcBef>
              <a:buFont typeface="Wingdings" panose="05000000000000000000" pitchFamily="2" charset="2"/>
              <a:buChar char="q"/>
            </a:pPr>
            <a:r>
              <a:rPr lang="da-DK" sz="1050" dirty="0">
                <a:solidFill>
                  <a:srgbClr val="00447A"/>
                </a:solidFill>
                <a:latin typeface="Arial" panose="020B0604020202020204" pitchFamily="34" charset="0"/>
                <a:cs typeface="Arial" panose="020B0604020202020204" pitchFamily="34" charset="0"/>
              </a:rPr>
              <a:t>Rundvisning på den nye arbejdsplads </a:t>
            </a:r>
          </a:p>
          <a:p>
            <a:pPr>
              <a:spcBef>
                <a:spcPts val="600"/>
              </a:spcBef>
              <a:buFont typeface="Wingdings" panose="05000000000000000000" pitchFamily="2" charset="2"/>
              <a:buChar char="q"/>
            </a:pPr>
            <a:r>
              <a:rPr lang="da-DK" sz="1050" dirty="0">
                <a:solidFill>
                  <a:srgbClr val="00447A"/>
                </a:solidFill>
                <a:latin typeface="Arial" panose="020B0604020202020204" pitchFamily="34" charset="0"/>
                <a:cs typeface="Arial" panose="020B0604020202020204" pitchFamily="34" charset="0"/>
              </a:rPr>
              <a:t>Introduktion til kollegaer, samarbejdspartnere osv. </a:t>
            </a:r>
          </a:p>
          <a:p>
            <a:pPr>
              <a:spcBef>
                <a:spcPts val="600"/>
              </a:spcBef>
              <a:buFont typeface="Wingdings" panose="05000000000000000000" pitchFamily="2" charset="2"/>
              <a:buChar char="q"/>
            </a:pPr>
            <a:r>
              <a:rPr lang="da-DK" sz="1050" dirty="0">
                <a:solidFill>
                  <a:srgbClr val="00447A"/>
                </a:solidFill>
                <a:latin typeface="Arial" panose="020B0604020202020204" pitchFamily="34" charset="0"/>
                <a:cs typeface="Arial" panose="020B0604020202020204" pitchFamily="34" charset="0"/>
              </a:rPr>
              <a:t>Udlevering og opsætning af arbejdsredskaber</a:t>
            </a:r>
          </a:p>
          <a:p>
            <a:pPr>
              <a:spcBef>
                <a:spcPts val="600"/>
              </a:spcBef>
              <a:buFont typeface="Wingdings" panose="05000000000000000000" pitchFamily="2" charset="2"/>
              <a:buChar char="q"/>
            </a:pPr>
            <a:r>
              <a:rPr lang="da-DK" sz="1050" dirty="0">
                <a:solidFill>
                  <a:srgbClr val="00447A"/>
                </a:solidFill>
                <a:latin typeface="Arial" panose="020B0604020202020204" pitchFamily="34" charset="0"/>
                <a:cs typeface="Arial" panose="020B0604020202020204" pitchFamily="34" charset="0"/>
              </a:rPr>
              <a:t>Gennemgang af introduktionsprogrammet med din leder</a:t>
            </a:r>
          </a:p>
        </p:txBody>
      </p:sp>
      <p:sp>
        <p:nvSpPr>
          <p:cNvPr id="40" name="Pladsholder til indhold 2">
            <a:extLst>
              <a:ext uri="{FF2B5EF4-FFF2-40B4-BE49-F238E27FC236}">
                <a16:creationId xmlns:a16="http://schemas.microsoft.com/office/drawing/2014/main" id="{66C5A3AF-5E5A-4F7E-9B5B-A0FDE1CC4A74}"/>
              </a:ext>
            </a:extLst>
          </p:cNvPr>
          <p:cNvSpPr txBox="1">
            <a:spLocks/>
          </p:cNvSpPr>
          <p:nvPr/>
        </p:nvSpPr>
        <p:spPr>
          <a:xfrm>
            <a:off x="3027237" y="2047022"/>
            <a:ext cx="2072100" cy="445834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600"/>
              </a:spcBef>
              <a:buFont typeface="Wingdings" panose="05000000000000000000" pitchFamily="2" charset="2"/>
              <a:buChar char="q"/>
            </a:pPr>
            <a:r>
              <a:rPr lang="da-DK" sz="1050" dirty="0">
                <a:solidFill>
                  <a:srgbClr val="00447A"/>
                </a:solidFill>
                <a:latin typeface="Arial" panose="020B0604020202020204" pitchFamily="34" charset="0"/>
                <a:cs typeface="Arial" panose="020B0604020202020204" pitchFamily="34" charset="0"/>
              </a:rPr>
              <a:t>Gennemfør GDPR-webkurset</a:t>
            </a:r>
          </a:p>
          <a:p>
            <a:pPr>
              <a:spcBef>
                <a:spcPts val="600"/>
              </a:spcBef>
              <a:buFont typeface="Wingdings" panose="05000000000000000000" pitchFamily="2" charset="2"/>
              <a:buChar char="q"/>
            </a:pPr>
            <a:r>
              <a:rPr lang="da-DK" sz="1050" dirty="0">
                <a:solidFill>
                  <a:srgbClr val="00447A"/>
                </a:solidFill>
                <a:latin typeface="Arial" panose="020B0604020202020204" pitchFamily="34" charset="0"/>
                <a:cs typeface="Arial" panose="020B0604020202020204" pitchFamily="34" charset="0"/>
              </a:rPr>
              <a:t>Introduktion til roller og ansvar</a:t>
            </a:r>
          </a:p>
          <a:p>
            <a:pPr>
              <a:spcBef>
                <a:spcPts val="600"/>
              </a:spcBef>
              <a:buFont typeface="Wingdings" panose="05000000000000000000" pitchFamily="2" charset="2"/>
              <a:buChar char="q"/>
            </a:pPr>
            <a:r>
              <a:rPr lang="da-DK" sz="1050" dirty="0">
                <a:solidFill>
                  <a:srgbClr val="00447A"/>
                </a:solidFill>
                <a:latin typeface="Arial" panose="020B0604020202020204" pitchFamily="34" charset="0"/>
                <a:cs typeface="Arial" panose="020B0604020202020204" pitchFamily="34" charset="0"/>
              </a:rPr>
              <a:t>Introduktion til relevant organisatorisk og strategisk materiale</a:t>
            </a:r>
          </a:p>
          <a:p>
            <a:pPr>
              <a:spcBef>
                <a:spcPts val="600"/>
              </a:spcBef>
              <a:buFont typeface="Wingdings" panose="05000000000000000000" pitchFamily="2" charset="2"/>
              <a:buChar char="q"/>
            </a:pPr>
            <a:r>
              <a:rPr lang="da-DK" sz="1050" dirty="0">
                <a:solidFill>
                  <a:srgbClr val="00447A"/>
                </a:solidFill>
                <a:latin typeface="Arial" panose="020B0604020202020204" pitchFamily="34" charset="0"/>
                <a:cs typeface="Arial" panose="020B0604020202020204" pitchFamily="34" charset="0"/>
              </a:rPr>
              <a:t>Løbende 1:1-samtaler med din nærmeste leder</a:t>
            </a:r>
          </a:p>
          <a:p>
            <a:pPr>
              <a:spcBef>
                <a:spcPts val="600"/>
              </a:spcBef>
              <a:buFont typeface="Wingdings" panose="05000000000000000000" pitchFamily="2" charset="2"/>
              <a:buChar char="q"/>
            </a:pPr>
            <a:r>
              <a:rPr lang="da-DK" sz="1050" dirty="0">
                <a:solidFill>
                  <a:srgbClr val="00447A"/>
                </a:solidFill>
                <a:latin typeface="Arial" panose="020B0604020202020204" pitchFamily="34" charset="0"/>
                <a:cs typeface="Arial" panose="020B0604020202020204" pitchFamily="34" charset="0"/>
              </a:rPr>
              <a:t>Deltagelse i prøvetidssamtale</a:t>
            </a:r>
          </a:p>
          <a:p>
            <a:pPr>
              <a:spcBef>
                <a:spcPts val="600"/>
              </a:spcBef>
              <a:buFont typeface="Wingdings" panose="05000000000000000000" pitchFamily="2" charset="2"/>
              <a:buChar char="q"/>
            </a:pPr>
            <a:r>
              <a:rPr lang="da-DK" sz="1050" dirty="0">
                <a:solidFill>
                  <a:srgbClr val="00447A"/>
                </a:solidFill>
                <a:latin typeface="Arial" panose="020B0604020202020204" pitchFamily="34" charset="0"/>
                <a:cs typeface="Arial" panose="020B0604020202020204" pitchFamily="34" charset="0"/>
              </a:rPr>
              <a:t>Introduktion til ansættelse, opsigelse, TRE-I-EN, sygefravær, økonomi mv. </a:t>
            </a:r>
          </a:p>
          <a:p>
            <a:pPr>
              <a:spcBef>
                <a:spcPts val="600"/>
              </a:spcBef>
              <a:buFont typeface="Wingdings" panose="05000000000000000000" pitchFamily="2" charset="2"/>
              <a:buChar char="q"/>
            </a:pPr>
            <a:r>
              <a:rPr lang="da-DK" sz="1050" dirty="0">
                <a:solidFill>
                  <a:srgbClr val="00447A"/>
                </a:solidFill>
                <a:latin typeface="Arial" panose="020B0604020202020204" pitchFamily="34" charset="0"/>
                <a:cs typeface="Arial" panose="020B0604020202020204" pitchFamily="34" charset="0"/>
              </a:rPr>
              <a:t>Introduktion til relevante IT-systemer og programmer (</a:t>
            </a:r>
            <a:r>
              <a:rPr lang="da-DK" sz="1050" i="1" dirty="0">
                <a:solidFill>
                  <a:srgbClr val="00447A"/>
                </a:solidFill>
                <a:latin typeface="Arial" panose="020B0604020202020204" pitchFamily="34" charset="0"/>
                <a:cs typeface="Arial" panose="020B0604020202020204" pitchFamily="34" charset="0"/>
              </a:rPr>
              <a:t>se side 9</a:t>
            </a:r>
            <a:r>
              <a:rPr lang="da-DK" sz="1050" dirty="0">
                <a:solidFill>
                  <a:srgbClr val="00447A"/>
                </a:solidFill>
                <a:latin typeface="Arial" panose="020B0604020202020204" pitchFamily="34" charset="0"/>
                <a:cs typeface="Arial" panose="020B0604020202020204" pitchFamily="34" charset="0"/>
              </a:rPr>
              <a:t>)</a:t>
            </a:r>
          </a:p>
        </p:txBody>
      </p:sp>
      <p:sp>
        <p:nvSpPr>
          <p:cNvPr id="41" name="Pladsholder til indhold 2">
            <a:extLst>
              <a:ext uri="{FF2B5EF4-FFF2-40B4-BE49-F238E27FC236}">
                <a16:creationId xmlns:a16="http://schemas.microsoft.com/office/drawing/2014/main" id="{66C5A3AF-5E5A-4F7E-9B5B-A0FDE1CC4A74}"/>
              </a:ext>
            </a:extLst>
          </p:cNvPr>
          <p:cNvSpPr txBox="1">
            <a:spLocks/>
          </p:cNvSpPr>
          <p:nvPr/>
        </p:nvSpPr>
        <p:spPr>
          <a:xfrm>
            <a:off x="5207797" y="2047022"/>
            <a:ext cx="2072100" cy="445834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600"/>
              </a:spcBef>
              <a:buFont typeface="Wingdings" panose="05000000000000000000" pitchFamily="2" charset="2"/>
              <a:buChar char="q"/>
            </a:pPr>
            <a:r>
              <a:rPr lang="da-DK" sz="1050" dirty="0">
                <a:solidFill>
                  <a:srgbClr val="00447A"/>
                </a:solidFill>
                <a:latin typeface="Arial" panose="020B0604020202020204" pitchFamily="34" charset="0"/>
                <a:cs typeface="Arial" panose="020B0604020202020204" pitchFamily="34" charset="0"/>
              </a:rPr>
              <a:t>Løbende 1:1-samtaler med din nærmeste leder</a:t>
            </a:r>
          </a:p>
          <a:p>
            <a:pPr>
              <a:spcBef>
                <a:spcPts val="600"/>
              </a:spcBef>
              <a:buFont typeface="Wingdings" panose="05000000000000000000" pitchFamily="2" charset="2"/>
              <a:buChar char="q"/>
            </a:pPr>
            <a:r>
              <a:rPr lang="da-DK" sz="1050" dirty="0">
                <a:solidFill>
                  <a:srgbClr val="00447A"/>
                </a:solidFill>
                <a:latin typeface="Arial" panose="020B0604020202020204" pitchFamily="34" charset="0"/>
                <a:cs typeface="Arial" panose="020B0604020202020204" pitchFamily="34" charset="0"/>
              </a:rPr>
              <a:t>Drøftelse af relevante organisatoriske og strategisk materiale</a:t>
            </a:r>
          </a:p>
          <a:p>
            <a:pPr>
              <a:spcBef>
                <a:spcPts val="600"/>
              </a:spcBef>
              <a:buFont typeface="Wingdings" panose="05000000000000000000" pitchFamily="2" charset="2"/>
              <a:buChar char="q"/>
            </a:pPr>
            <a:r>
              <a:rPr lang="da-DK" sz="1050" dirty="0">
                <a:solidFill>
                  <a:srgbClr val="00447A"/>
                </a:solidFill>
                <a:latin typeface="Arial" panose="020B0604020202020204" pitchFamily="34" charset="0"/>
                <a:cs typeface="Arial" panose="020B0604020202020204" pitchFamily="34" charset="0"/>
              </a:rPr>
              <a:t>Drøftelse af organisatoriske strukturer og sammenhænge</a:t>
            </a:r>
          </a:p>
          <a:p>
            <a:pPr>
              <a:spcBef>
                <a:spcPts val="600"/>
              </a:spcBef>
              <a:buFont typeface="Wingdings" panose="05000000000000000000" pitchFamily="2" charset="2"/>
              <a:buChar char="q"/>
            </a:pPr>
            <a:r>
              <a:rPr lang="da-DK" sz="1050" dirty="0">
                <a:solidFill>
                  <a:srgbClr val="00447A"/>
                </a:solidFill>
                <a:latin typeface="Arial" panose="020B0604020202020204" pitchFamily="34" charset="0"/>
                <a:cs typeface="Arial" panose="020B0604020202020204" pitchFamily="34" charset="0"/>
              </a:rPr>
              <a:t>Drøftelse af kerneopgaven, mission, vision og værdier</a:t>
            </a:r>
          </a:p>
          <a:p>
            <a:pPr>
              <a:spcBef>
                <a:spcPts val="600"/>
              </a:spcBef>
              <a:buFont typeface="Wingdings" panose="05000000000000000000" pitchFamily="2" charset="2"/>
              <a:buChar char="q"/>
            </a:pPr>
            <a:r>
              <a:rPr lang="da-DK" sz="1050" dirty="0">
                <a:solidFill>
                  <a:srgbClr val="00447A"/>
                </a:solidFill>
                <a:latin typeface="Arial" panose="020B0604020202020204" pitchFamily="34" charset="0"/>
                <a:cs typeface="Arial" panose="020B0604020202020204" pitchFamily="34" charset="0"/>
              </a:rPr>
              <a:t>Drøftelse af interne og tværfaglige samarbejder</a:t>
            </a:r>
          </a:p>
          <a:p>
            <a:pPr>
              <a:spcBef>
                <a:spcPts val="600"/>
              </a:spcBef>
              <a:buFont typeface="Wingdings" panose="05000000000000000000" pitchFamily="2" charset="2"/>
              <a:buChar char="q"/>
            </a:pPr>
            <a:r>
              <a:rPr lang="da-DK" sz="1050" dirty="0">
                <a:solidFill>
                  <a:srgbClr val="00447A"/>
                </a:solidFill>
                <a:latin typeface="Arial" panose="020B0604020202020204" pitchFamily="34" charset="0"/>
                <a:cs typeface="Arial" panose="020B0604020202020204" pitchFamily="34" charset="0"/>
              </a:rPr>
              <a:t>Drøft og giv status på de </a:t>
            </a:r>
            <a:r>
              <a:rPr lang="da-DK" sz="1050" dirty="0" err="1">
                <a:solidFill>
                  <a:srgbClr val="00447A"/>
                </a:solidFill>
                <a:latin typeface="Arial" panose="020B0604020202020204" pitchFamily="34" charset="0"/>
                <a:cs typeface="Arial" panose="020B0604020202020204" pitchFamily="34" charset="0"/>
              </a:rPr>
              <a:t>onboardingaktiviteter</a:t>
            </a:r>
            <a:r>
              <a:rPr lang="da-DK" sz="1050" dirty="0">
                <a:solidFill>
                  <a:srgbClr val="00447A"/>
                </a:solidFill>
                <a:latin typeface="Arial" panose="020B0604020202020204" pitchFamily="34" charset="0"/>
                <a:cs typeface="Arial" panose="020B0604020202020204" pitchFamily="34" charset="0"/>
              </a:rPr>
              <a:t> eller kompetenceudviklingstiltag du deltager i</a:t>
            </a:r>
          </a:p>
        </p:txBody>
      </p:sp>
      <p:pic>
        <p:nvPicPr>
          <p:cNvPr id="27" name="Billede 2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76745" y="3297763"/>
            <a:ext cx="3326792" cy="4327200"/>
          </a:xfrm>
          <a:prstGeom prst="rect">
            <a:avLst/>
          </a:prstGeom>
        </p:spPr>
      </p:pic>
    </p:spTree>
    <p:extLst>
      <p:ext uri="{BB962C8B-B14F-4D97-AF65-F5344CB8AC3E}">
        <p14:creationId xmlns:p14="http://schemas.microsoft.com/office/powerpoint/2010/main" val="2563123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itel 1">
            <a:extLst>
              <a:ext uri="{FF2B5EF4-FFF2-40B4-BE49-F238E27FC236}">
                <a16:creationId xmlns:a16="http://schemas.microsoft.com/office/drawing/2014/main" id="{821709CC-8BA5-4B58-B12B-F58B8A600C9E}"/>
              </a:ext>
            </a:extLst>
          </p:cNvPr>
          <p:cNvSpPr txBox="1">
            <a:spLocks/>
          </p:cNvSpPr>
          <p:nvPr/>
        </p:nvSpPr>
        <p:spPr>
          <a:xfrm>
            <a:off x="0" y="296104"/>
            <a:ext cx="12192000" cy="68538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da-DK" sz="3200" b="1" dirty="0">
                <a:solidFill>
                  <a:srgbClr val="00447A"/>
                </a:solidFill>
                <a:latin typeface="Arial" panose="020B0604020202020204" pitchFamily="34" charset="0"/>
                <a:cs typeface="Arial" panose="020B0604020202020204" pitchFamily="34" charset="0"/>
              </a:rPr>
              <a:t>OVERSIGT – POLITIKKER &amp; RETNINGSLINJER</a:t>
            </a:r>
            <a:endParaRPr lang="da-DK" sz="3200" b="1" i="1" dirty="0">
              <a:solidFill>
                <a:srgbClr val="00447A"/>
              </a:solidFill>
              <a:latin typeface="Arial" panose="020B0604020202020204" pitchFamily="34" charset="0"/>
              <a:cs typeface="Arial" panose="020B0604020202020204" pitchFamily="34" charset="0"/>
            </a:endParaRPr>
          </a:p>
        </p:txBody>
      </p:sp>
      <p:sp>
        <p:nvSpPr>
          <p:cNvPr id="6" name="Tekstfelt 5"/>
          <p:cNvSpPr txBox="1"/>
          <p:nvPr/>
        </p:nvSpPr>
        <p:spPr>
          <a:xfrm>
            <a:off x="393700" y="981488"/>
            <a:ext cx="11398250" cy="461665"/>
          </a:xfrm>
          <a:prstGeom prst="rect">
            <a:avLst/>
          </a:prstGeom>
          <a:noFill/>
        </p:spPr>
        <p:txBody>
          <a:bodyPr wrap="square" rtlCol="0">
            <a:spAutoFit/>
          </a:bodyPr>
          <a:lstStyle/>
          <a:p>
            <a:r>
              <a:rPr lang="da-DK" sz="1200" dirty="0">
                <a:solidFill>
                  <a:srgbClr val="00447A"/>
                </a:solidFill>
                <a:latin typeface="Arial" panose="020B0604020202020204" pitchFamily="34" charset="0"/>
                <a:cs typeface="Arial" panose="020B0604020202020204" pitchFamily="34" charset="0"/>
              </a:rPr>
              <a:t>Her finder du en oversigt over de generelle politikker, retningslinjer og grundlag, der er vigtige for nye ledere at sætte sig ind i for at få et samlet billede af Nyborg Kommune som arbejdsplads. Herudover kan der være afdelingsspecifikke eller andet materiale, som også er relevant. </a:t>
            </a:r>
          </a:p>
        </p:txBody>
      </p:sp>
      <p:graphicFrame>
        <p:nvGraphicFramePr>
          <p:cNvPr id="7" name="Tabel 6"/>
          <p:cNvGraphicFramePr>
            <a:graphicFrameLocks noGrp="1"/>
          </p:cNvGraphicFramePr>
          <p:nvPr>
            <p:extLst>
              <p:ext uri="{D42A27DB-BD31-4B8C-83A1-F6EECF244321}">
                <p14:modId xmlns:p14="http://schemas.microsoft.com/office/powerpoint/2010/main" val="3081804820"/>
              </p:ext>
            </p:extLst>
          </p:nvPr>
        </p:nvGraphicFramePr>
        <p:xfrm>
          <a:off x="393700" y="1680347"/>
          <a:ext cx="11398250" cy="4815603"/>
        </p:xfrm>
        <a:graphic>
          <a:graphicData uri="http://schemas.openxmlformats.org/drawingml/2006/table">
            <a:tbl>
              <a:tblPr firstRow="1" bandRow="1">
                <a:tableStyleId>{5C22544A-7EE6-4342-B048-85BDC9FD1C3A}</a:tableStyleId>
              </a:tblPr>
              <a:tblGrid>
                <a:gridCol w="3082304">
                  <a:extLst>
                    <a:ext uri="{9D8B030D-6E8A-4147-A177-3AD203B41FA5}">
                      <a16:colId xmlns:a16="http://schemas.microsoft.com/office/drawing/2014/main" val="20000"/>
                    </a:ext>
                  </a:extLst>
                </a:gridCol>
                <a:gridCol w="8315946">
                  <a:extLst>
                    <a:ext uri="{9D8B030D-6E8A-4147-A177-3AD203B41FA5}">
                      <a16:colId xmlns:a16="http://schemas.microsoft.com/office/drawing/2014/main" val="20001"/>
                    </a:ext>
                  </a:extLst>
                </a:gridCol>
              </a:tblGrid>
              <a:tr h="379083">
                <a:tc>
                  <a:txBody>
                    <a:bodyPr/>
                    <a:lstStyle/>
                    <a:p>
                      <a:pPr algn="ctr"/>
                      <a:r>
                        <a:rPr lang="da-DK" sz="1200" dirty="0">
                          <a:latin typeface="Arial" panose="020B0604020202020204" pitchFamily="34" charset="0"/>
                          <a:cs typeface="Arial" panose="020B0604020202020204" pitchFamily="34" charset="0"/>
                        </a:rPr>
                        <a:t>POLITIKKER</a:t>
                      </a:r>
                      <a:r>
                        <a:rPr lang="da-DK" sz="1200" baseline="0" dirty="0">
                          <a:latin typeface="Arial" panose="020B0604020202020204" pitchFamily="34" charset="0"/>
                          <a:cs typeface="Arial" panose="020B0604020202020204" pitchFamily="34" charset="0"/>
                        </a:rPr>
                        <a:t> &amp; RETNINGSLINJER</a:t>
                      </a:r>
                      <a:endParaRPr lang="da-DK" sz="1200" dirty="0">
                        <a:latin typeface="Arial" panose="020B0604020202020204" pitchFamily="34" charset="0"/>
                        <a:cs typeface="Arial" panose="020B0604020202020204" pitchFamily="34" charset="0"/>
                      </a:endParaRPr>
                    </a:p>
                  </a:txBody>
                  <a:tcPr anchor="ctr">
                    <a:solidFill>
                      <a:srgbClr val="00447A"/>
                    </a:solidFill>
                  </a:tcPr>
                </a:tc>
                <a:tc>
                  <a:txBody>
                    <a:bodyPr/>
                    <a:lstStyle/>
                    <a:p>
                      <a:pPr algn="ctr"/>
                      <a:r>
                        <a:rPr lang="da-DK" sz="1200" dirty="0">
                          <a:latin typeface="Arial" panose="020B0604020202020204" pitchFamily="34" charset="0"/>
                          <a:cs typeface="Arial" panose="020B0604020202020204" pitchFamily="34" charset="0"/>
                        </a:rPr>
                        <a:t>BESKRIVELSE</a:t>
                      </a:r>
                      <a:endParaRPr lang="da-DK" sz="1600" dirty="0">
                        <a:latin typeface="Arial" panose="020B0604020202020204" pitchFamily="34" charset="0"/>
                        <a:cs typeface="Arial" panose="020B0604020202020204" pitchFamily="34" charset="0"/>
                      </a:endParaRPr>
                    </a:p>
                  </a:txBody>
                  <a:tcPr anchor="ctr">
                    <a:solidFill>
                      <a:srgbClr val="00447A"/>
                    </a:solidFill>
                  </a:tcPr>
                </a:tc>
                <a:extLst>
                  <a:ext uri="{0D108BD9-81ED-4DB2-BD59-A6C34878D82A}">
                    <a16:rowId xmlns:a16="http://schemas.microsoft.com/office/drawing/2014/main" val="10000"/>
                  </a:ext>
                </a:extLst>
              </a:tr>
              <a:tr h="88730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da-DK" sz="1200" dirty="0">
                          <a:solidFill>
                            <a:srgbClr val="00447A"/>
                          </a:solidFill>
                          <a:latin typeface="Arial" panose="020B0604020202020204" pitchFamily="34" charset="0"/>
                          <a:cs typeface="Arial" panose="020B0604020202020204" pitchFamily="34" charset="0"/>
                          <a:hlinkClick r:id="rId2"/>
                        </a:rPr>
                        <a:t>Ledelsesgrundlag </a:t>
                      </a:r>
                      <a:endParaRPr lang="da-DK" sz="1200" dirty="0">
                        <a:solidFill>
                          <a:srgbClr val="00447A"/>
                        </a:solidFill>
                        <a:latin typeface="Arial" panose="020B0604020202020204" pitchFamily="34" charset="0"/>
                        <a:cs typeface="Arial" panose="020B0604020202020204" pitchFamily="34" charset="0"/>
                      </a:endParaRPr>
                    </a:p>
                  </a:txBody>
                  <a:tcPr anchor="ctr">
                    <a:solidFill>
                      <a:srgbClr val="ACC0D1"/>
                    </a:solidFill>
                  </a:tcPr>
                </a:tc>
                <a:tc>
                  <a:txBody>
                    <a:bodyPr/>
                    <a:lstStyle/>
                    <a:p>
                      <a:r>
                        <a:rPr lang="da-DK" sz="1100" dirty="0">
                          <a:solidFill>
                            <a:srgbClr val="00447A"/>
                          </a:solidFill>
                          <a:latin typeface="Arial" panose="020B0604020202020204" pitchFamily="34" charset="0"/>
                          <a:cs typeface="Arial" panose="020B0604020202020204" pitchFamily="34" charset="0"/>
                        </a:rPr>
                        <a:t>Ledelsesgrundlaget beskriver, hvordan vi arbejder med ledelses i Nyborg Kommune, hvordan vi tænker ledelse</a:t>
                      </a:r>
                      <a:r>
                        <a:rPr lang="da-DK" sz="1100" baseline="0" dirty="0">
                          <a:solidFill>
                            <a:srgbClr val="00447A"/>
                          </a:solidFill>
                          <a:latin typeface="Arial" panose="020B0604020202020204" pitchFamily="34" charset="0"/>
                          <a:cs typeface="Arial" panose="020B0604020202020204" pitchFamily="34" charset="0"/>
                        </a:rPr>
                        <a:t> og hvad vi gør, når vi bedriver god ledelse. </a:t>
                      </a:r>
                      <a:endParaRPr lang="da-DK" sz="1100" dirty="0">
                        <a:solidFill>
                          <a:srgbClr val="00447A"/>
                        </a:solidFill>
                        <a:latin typeface="Arial" panose="020B0604020202020204" pitchFamily="34" charset="0"/>
                        <a:cs typeface="Arial" panose="020B0604020202020204" pitchFamily="34" charset="0"/>
                      </a:endParaRPr>
                    </a:p>
                  </a:txBody>
                  <a:tcPr anchor="ctr">
                    <a:solidFill>
                      <a:srgbClr val="ACC0D1"/>
                    </a:solidFill>
                  </a:tcPr>
                </a:tc>
                <a:extLst>
                  <a:ext uri="{0D108BD9-81ED-4DB2-BD59-A6C34878D82A}">
                    <a16:rowId xmlns:a16="http://schemas.microsoft.com/office/drawing/2014/main" val="10001"/>
                  </a:ext>
                </a:extLst>
              </a:tr>
              <a:tr h="887304">
                <a:tc>
                  <a:txBody>
                    <a:bodyPr/>
                    <a:lstStyle/>
                    <a:p>
                      <a:pPr algn="ctr"/>
                      <a:r>
                        <a:rPr lang="da-DK" sz="1300" dirty="0">
                          <a:solidFill>
                            <a:srgbClr val="00447A"/>
                          </a:solidFill>
                          <a:latin typeface="Arial" panose="020B0604020202020204" pitchFamily="34" charset="0"/>
                          <a:cs typeface="Arial" panose="020B0604020202020204" pitchFamily="34" charset="0"/>
                        </a:rPr>
                        <a:t>Det</a:t>
                      </a:r>
                      <a:r>
                        <a:rPr lang="da-DK" sz="1300" baseline="0" dirty="0">
                          <a:solidFill>
                            <a:srgbClr val="00447A"/>
                          </a:solidFill>
                          <a:latin typeface="Arial" panose="020B0604020202020204" pitchFamily="34" charset="0"/>
                          <a:cs typeface="Arial" panose="020B0604020202020204" pitchFamily="34" charset="0"/>
                        </a:rPr>
                        <a:t> personalepolitiske univers</a:t>
                      </a:r>
                      <a:endParaRPr lang="da-DK" sz="1300" dirty="0">
                        <a:solidFill>
                          <a:srgbClr val="00447A"/>
                        </a:solidFill>
                        <a:latin typeface="Arial" panose="020B0604020202020204" pitchFamily="34" charset="0"/>
                        <a:cs typeface="Arial" panose="020B0604020202020204" pitchFamily="34" charset="0"/>
                      </a:endParaRPr>
                    </a:p>
                  </a:txBody>
                  <a:tcPr anchor="ctr">
                    <a:solidFill>
                      <a:schemeClr val="bg1">
                        <a:lumMod val="95000"/>
                      </a:schemeClr>
                    </a:solidFill>
                  </a:tcPr>
                </a:tc>
                <a:tc>
                  <a:txBody>
                    <a:bodyPr/>
                    <a:lstStyle/>
                    <a:p>
                      <a:r>
                        <a:rPr lang="da-DK" sz="1100" dirty="0">
                          <a:solidFill>
                            <a:srgbClr val="FF0000"/>
                          </a:solidFill>
                          <a:latin typeface="Arial" panose="020B0604020202020204" pitchFamily="34" charset="0"/>
                          <a:cs typeface="Arial" panose="020B0604020202020204" pitchFamily="34" charset="0"/>
                          <a:hlinkClick r:id="rId3"/>
                        </a:rPr>
                        <a:t>Personalepolitikker og retningslinjer. </a:t>
                      </a:r>
                      <a:r>
                        <a:rPr lang="da-DK" sz="1100" dirty="0">
                          <a:solidFill>
                            <a:srgbClr val="FF0000"/>
                          </a:solidFill>
                          <a:latin typeface="Arial" panose="020B0604020202020204" pitchFamily="34" charset="0"/>
                          <a:cs typeface="Arial" panose="020B0604020202020204" pitchFamily="34" charset="0"/>
                        </a:rPr>
                        <a:t> </a:t>
                      </a:r>
                      <a:r>
                        <a:rPr lang="da-DK" sz="1100" dirty="0">
                          <a:solidFill>
                            <a:srgbClr val="00447A"/>
                          </a:solidFill>
                          <a:latin typeface="Arial" panose="020B0604020202020204" pitchFamily="34" charset="0"/>
                          <a:cs typeface="Arial" panose="020B0604020202020204" pitchFamily="34" charset="0"/>
                        </a:rPr>
                        <a:t>Du finder det</a:t>
                      </a:r>
                      <a:r>
                        <a:rPr lang="da-DK" sz="1100" baseline="0" dirty="0">
                          <a:solidFill>
                            <a:srgbClr val="00447A"/>
                          </a:solidFill>
                          <a:latin typeface="Arial" panose="020B0604020202020204" pitchFamily="34" charset="0"/>
                          <a:cs typeface="Arial" panose="020B0604020202020204" pitchFamily="34" charset="0"/>
                        </a:rPr>
                        <a:t> samlede overblik på kommunens intranet. </a:t>
                      </a:r>
                    </a:p>
                    <a:p>
                      <a:endParaRPr lang="da-DK" sz="1100" baseline="0" dirty="0">
                        <a:solidFill>
                          <a:srgbClr val="00447A"/>
                        </a:solidFill>
                        <a:latin typeface="Arial" panose="020B0604020202020204" pitchFamily="34" charset="0"/>
                        <a:cs typeface="Arial" panose="020B0604020202020204" pitchFamily="34" charset="0"/>
                      </a:endParaRPr>
                    </a:p>
                    <a:p>
                      <a:pPr marL="0" indent="0">
                        <a:buFont typeface="Arial" panose="020B0604020202020204" pitchFamily="34" charset="0"/>
                        <a:buNone/>
                      </a:pPr>
                      <a:r>
                        <a:rPr lang="da-DK" sz="1100" baseline="0" dirty="0">
                          <a:solidFill>
                            <a:srgbClr val="00447A"/>
                          </a:solidFill>
                          <a:latin typeface="Arial" panose="020B0604020202020204" pitchFamily="34" charset="0"/>
                          <a:cs typeface="Arial" panose="020B0604020202020204" pitchFamily="34" charset="0"/>
                        </a:rPr>
                        <a:t>Brugernavn: </a:t>
                      </a:r>
                      <a:r>
                        <a:rPr lang="da-DK" sz="1100" baseline="0" dirty="0" err="1">
                          <a:solidFill>
                            <a:srgbClr val="00447A"/>
                          </a:solidFill>
                          <a:latin typeface="Arial" panose="020B0604020202020204" pitchFamily="34" charset="0"/>
                          <a:cs typeface="Arial" panose="020B0604020202020204" pitchFamily="34" charset="0"/>
                        </a:rPr>
                        <a:t>nyborgintra</a:t>
                      </a:r>
                      <a:endParaRPr lang="da-DK" sz="1100" baseline="0" dirty="0">
                        <a:solidFill>
                          <a:srgbClr val="00447A"/>
                        </a:solidFill>
                        <a:latin typeface="Arial" panose="020B0604020202020204" pitchFamily="34" charset="0"/>
                        <a:cs typeface="Arial" panose="020B0604020202020204" pitchFamily="34" charset="0"/>
                      </a:endParaRPr>
                    </a:p>
                    <a:p>
                      <a:pPr marL="0" indent="0">
                        <a:buFont typeface="Arial" panose="020B0604020202020204" pitchFamily="34" charset="0"/>
                        <a:buNone/>
                      </a:pPr>
                      <a:r>
                        <a:rPr lang="da-DK" sz="1100" baseline="0" dirty="0">
                          <a:solidFill>
                            <a:srgbClr val="00447A"/>
                          </a:solidFill>
                          <a:latin typeface="Arial" panose="020B0604020202020204" pitchFamily="34" charset="0"/>
                          <a:cs typeface="Arial" panose="020B0604020202020204" pitchFamily="34" charset="0"/>
                        </a:rPr>
                        <a:t>Kodeord: </a:t>
                      </a:r>
                      <a:r>
                        <a:rPr lang="da-DK" sz="1100" baseline="0" dirty="0" err="1">
                          <a:solidFill>
                            <a:srgbClr val="00447A"/>
                          </a:solidFill>
                          <a:latin typeface="Arial" panose="020B0604020202020204" pitchFamily="34" charset="0"/>
                          <a:cs typeface="Arial" panose="020B0604020202020204" pitchFamily="34" charset="0"/>
                        </a:rPr>
                        <a:t>nyborgintra</a:t>
                      </a:r>
                      <a:endParaRPr lang="da-DK" sz="1100" dirty="0">
                        <a:solidFill>
                          <a:srgbClr val="00447A"/>
                        </a:solidFill>
                        <a:latin typeface="Arial" panose="020B0604020202020204" pitchFamily="34" charset="0"/>
                        <a:cs typeface="Arial" panose="020B0604020202020204" pitchFamily="34" charset="0"/>
                      </a:endParaRPr>
                    </a:p>
                  </a:txBody>
                  <a:tcPr anchor="ctr">
                    <a:solidFill>
                      <a:schemeClr val="bg1">
                        <a:lumMod val="95000"/>
                      </a:schemeClr>
                    </a:solidFill>
                  </a:tcPr>
                </a:tc>
                <a:extLst>
                  <a:ext uri="{0D108BD9-81ED-4DB2-BD59-A6C34878D82A}">
                    <a16:rowId xmlns:a16="http://schemas.microsoft.com/office/drawing/2014/main" val="10002"/>
                  </a:ext>
                </a:extLst>
              </a:tr>
              <a:tr h="887304">
                <a:tc>
                  <a:txBody>
                    <a:bodyPr/>
                    <a:lstStyle/>
                    <a:p>
                      <a:pPr algn="ctr"/>
                      <a:r>
                        <a:rPr lang="da-DK" sz="1300" baseline="0" dirty="0">
                          <a:solidFill>
                            <a:srgbClr val="00447A"/>
                          </a:solidFill>
                          <a:latin typeface="Arial" panose="020B0604020202020204" pitchFamily="34" charset="0"/>
                          <a:cs typeface="Arial" panose="020B0604020202020204" pitchFamily="34" charset="0"/>
                          <a:hlinkClick r:id="rId4"/>
                        </a:rPr>
                        <a:t>EU’s persondataforordning – GDPR og benspænd</a:t>
                      </a:r>
                      <a:endParaRPr lang="da-DK" sz="1300" dirty="0">
                        <a:solidFill>
                          <a:srgbClr val="00447A"/>
                        </a:solidFill>
                        <a:latin typeface="Arial" panose="020B0604020202020204" pitchFamily="34" charset="0"/>
                        <a:cs typeface="Arial" panose="020B0604020202020204" pitchFamily="34" charset="0"/>
                      </a:endParaRPr>
                    </a:p>
                  </a:txBody>
                  <a:tcPr anchor="ctr">
                    <a:solidFill>
                      <a:srgbClr val="ACC0D1"/>
                    </a:solidFill>
                  </a:tcPr>
                </a:tc>
                <a:tc>
                  <a:txBody>
                    <a:bodyPr/>
                    <a:lstStyle/>
                    <a:p>
                      <a:r>
                        <a:rPr lang="da-DK" sz="1100" dirty="0">
                          <a:solidFill>
                            <a:srgbClr val="00447A"/>
                          </a:solidFill>
                          <a:latin typeface="Arial" panose="020B0604020202020204" pitchFamily="34" charset="0"/>
                          <a:cs typeface="Arial" panose="020B0604020202020204" pitchFamily="34" charset="0"/>
                        </a:rPr>
                        <a:t>EU-Persondataforordningen</a:t>
                      </a:r>
                      <a:r>
                        <a:rPr lang="da-DK" sz="1100" baseline="0" dirty="0">
                          <a:solidFill>
                            <a:srgbClr val="00447A"/>
                          </a:solidFill>
                          <a:latin typeface="Arial" panose="020B0604020202020204" pitchFamily="34" charset="0"/>
                          <a:cs typeface="Arial" panose="020B0604020202020204" pitchFamily="34" charset="0"/>
                        </a:rPr>
                        <a:t> er indført for at beskytte personer i ifm. behandling af personoplysninger. Det er dit ansvar som leder, at du og alle din medarbejdere har gennemført vores GDPR-kursus. </a:t>
                      </a:r>
                    </a:p>
                    <a:p>
                      <a:r>
                        <a:rPr lang="da-DK" sz="1100" baseline="0" dirty="0">
                          <a:solidFill>
                            <a:srgbClr val="00447A"/>
                          </a:solidFill>
                          <a:latin typeface="Arial" panose="020B0604020202020204" pitchFamily="34" charset="0"/>
                          <a:cs typeface="Arial" panose="020B0604020202020204" pitchFamily="34" charset="0"/>
                        </a:rPr>
                        <a:t>Her finder du en beskrivelse af de hyppigst stillede spørgsmål og problemstillinger ved kommunernes implementering af GDPR. </a:t>
                      </a:r>
                      <a:endParaRPr lang="da-DK" sz="1100" dirty="0">
                        <a:solidFill>
                          <a:srgbClr val="00447A"/>
                        </a:solidFill>
                        <a:latin typeface="Arial" panose="020B0604020202020204" pitchFamily="34" charset="0"/>
                        <a:cs typeface="Arial" panose="020B0604020202020204" pitchFamily="34" charset="0"/>
                      </a:endParaRPr>
                    </a:p>
                  </a:txBody>
                  <a:tcPr anchor="ctr">
                    <a:solidFill>
                      <a:srgbClr val="ACC0D1"/>
                    </a:solidFill>
                  </a:tcPr>
                </a:tc>
                <a:extLst>
                  <a:ext uri="{0D108BD9-81ED-4DB2-BD59-A6C34878D82A}">
                    <a16:rowId xmlns:a16="http://schemas.microsoft.com/office/drawing/2014/main" val="10003"/>
                  </a:ext>
                </a:extLst>
              </a:tr>
              <a:tr h="887304">
                <a:tc>
                  <a:txBody>
                    <a:bodyPr/>
                    <a:lstStyle/>
                    <a:p>
                      <a:pPr algn="ctr"/>
                      <a:r>
                        <a:rPr lang="da-DK" sz="1300" dirty="0">
                          <a:solidFill>
                            <a:srgbClr val="00447A"/>
                          </a:solidFill>
                          <a:latin typeface="Arial" panose="020B0604020202020204" pitchFamily="34" charset="0"/>
                          <a:cs typeface="Arial" panose="020B0604020202020204" pitchFamily="34" charset="0"/>
                          <a:hlinkClick r:id="rId5"/>
                        </a:rPr>
                        <a:t>I-sikkerhed og digitalisering </a:t>
                      </a:r>
                      <a:endParaRPr lang="da-DK" sz="1300" dirty="0">
                        <a:solidFill>
                          <a:srgbClr val="00447A"/>
                        </a:solidFill>
                        <a:latin typeface="Arial" panose="020B0604020202020204" pitchFamily="34" charset="0"/>
                        <a:cs typeface="Arial" panose="020B0604020202020204" pitchFamily="34" charset="0"/>
                      </a:endParaRPr>
                    </a:p>
                  </a:txBody>
                  <a:tcPr anchor="ctr">
                    <a:solidFill>
                      <a:schemeClr val="bg1">
                        <a:lumMod val="95000"/>
                      </a:schemeClr>
                    </a:solidFill>
                  </a:tcPr>
                </a:tc>
                <a:tc>
                  <a:txBody>
                    <a:bodyPr/>
                    <a:lstStyle/>
                    <a:p>
                      <a:r>
                        <a:rPr lang="da-DK" sz="1100" dirty="0">
                          <a:solidFill>
                            <a:srgbClr val="00447A"/>
                          </a:solidFill>
                          <a:latin typeface="Arial" panose="020B0604020202020204" pitchFamily="34" charset="0"/>
                          <a:cs typeface="Arial" panose="020B0604020202020204" pitchFamily="34" charset="0"/>
                        </a:rPr>
                        <a:t>Digitaliseringsstrategien 2021-2025 sætter visionen og rammerne for det kommende års arbejde med digitalisering. Det være sig prioriteringen af projekter, organisering og beslutnings- og implementeringsprocessen.</a:t>
                      </a:r>
                    </a:p>
                  </a:txBody>
                  <a:tcPr anchor="ctr">
                    <a:solidFill>
                      <a:schemeClr val="bg1">
                        <a:lumMod val="95000"/>
                      </a:schemeClr>
                    </a:solidFill>
                  </a:tcPr>
                </a:tc>
                <a:extLst>
                  <a:ext uri="{0D108BD9-81ED-4DB2-BD59-A6C34878D82A}">
                    <a16:rowId xmlns:a16="http://schemas.microsoft.com/office/drawing/2014/main" val="10004"/>
                  </a:ext>
                </a:extLst>
              </a:tr>
              <a:tr h="887304">
                <a:tc>
                  <a:txBody>
                    <a:bodyPr/>
                    <a:lstStyle/>
                    <a:p>
                      <a:pPr algn="ctr"/>
                      <a:r>
                        <a:rPr lang="da-DK" sz="1300" dirty="0">
                          <a:solidFill>
                            <a:srgbClr val="00447A"/>
                          </a:solidFill>
                          <a:latin typeface="Arial" panose="020B0604020202020204" pitchFamily="34" charset="0"/>
                          <a:cs typeface="Arial" panose="020B0604020202020204" pitchFamily="34" charset="0"/>
                          <a:hlinkClick r:id="rId6"/>
                        </a:rPr>
                        <a:t>God adfærd i det offentlige</a:t>
                      </a:r>
                      <a:endParaRPr lang="da-DK" sz="1300" dirty="0">
                        <a:solidFill>
                          <a:srgbClr val="00447A"/>
                        </a:solidFill>
                        <a:latin typeface="Arial" panose="020B0604020202020204" pitchFamily="34" charset="0"/>
                        <a:cs typeface="Arial" panose="020B0604020202020204" pitchFamily="34" charset="0"/>
                      </a:endParaRPr>
                    </a:p>
                  </a:txBody>
                  <a:tcPr anchor="ctr">
                    <a:solidFill>
                      <a:srgbClr val="ACC0D1"/>
                    </a:solidFill>
                  </a:tcPr>
                </a:tc>
                <a:tc>
                  <a:txBody>
                    <a:bodyPr/>
                    <a:lstStyle/>
                    <a:p>
                      <a:r>
                        <a:rPr lang="da-DK" sz="1100" dirty="0">
                          <a:solidFill>
                            <a:srgbClr val="00447A"/>
                          </a:solidFill>
                          <a:latin typeface="Arial" panose="020B0604020202020204" pitchFamily="34" charset="0"/>
                          <a:cs typeface="Arial" panose="020B0604020202020204" pitchFamily="34" charset="0"/>
                        </a:rPr>
                        <a:t>God adfærd i det offentlige er en vejledning med grundlæggende regler</a:t>
                      </a:r>
                      <a:r>
                        <a:rPr lang="da-DK" sz="1100" baseline="0" dirty="0">
                          <a:solidFill>
                            <a:srgbClr val="00447A"/>
                          </a:solidFill>
                          <a:latin typeface="Arial" panose="020B0604020202020204" pitchFamily="34" charset="0"/>
                          <a:cs typeface="Arial" panose="020B0604020202020204" pitchFamily="34" charset="0"/>
                        </a:rPr>
                        <a:t> og principper, der gælder i det offentlige og for offentligt ansatte. Vejledningen skal hjælpe med til at undgå, at der opstår sager, hvor der rejses tvivl om offentligt ansattes adfærd. </a:t>
                      </a:r>
                      <a:endParaRPr lang="da-DK" sz="1100" dirty="0">
                        <a:solidFill>
                          <a:srgbClr val="00447A"/>
                        </a:solidFill>
                        <a:latin typeface="Arial" panose="020B0604020202020204" pitchFamily="34" charset="0"/>
                        <a:cs typeface="Arial" panose="020B0604020202020204" pitchFamily="34" charset="0"/>
                      </a:endParaRPr>
                    </a:p>
                  </a:txBody>
                  <a:tcPr anchor="ctr">
                    <a:solidFill>
                      <a:srgbClr val="ACC0D1"/>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42314305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 4"/>
          <p:cNvGraphicFramePr>
            <a:graphicFrameLocks noGrp="1"/>
          </p:cNvGraphicFramePr>
          <p:nvPr>
            <p:extLst>
              <p:ext uri="{D42A27DB-BD31-4B8C-83A1-F6EECF244321}">
                <p14:modId xmlns:p14="http://schemas.microsoft.com/office/powerpoint/2010/main" val="2234688977"/>
              </p:ext>
            </p:extLst>
          </p:nvPr>
        </p:nvGraphicFramePr>
        <p:xfrm>
          <a:off x="393700" y="1746564"/>
          <a:ext cx="11398251" cy="3653809"/>
        </p:xfrm>
        <a:graphic>
          <a:graphicData uri="http://schemas.openxmlformats.org/drawingml/2006/table">
            <a:tbl>
              <a:tblPr firstRow="1" bandRow="1">
                <a:tableStyleId>{5C22544A-7EE6-4342-B048-85BDC9FD1C3A}</a:tableStyleId>
              </a:tblPr>
              <a:tblGrid>
                <a:gridCol w="2578100">
                  <a:extLst>
                    <a:ext uri="{9D8B030D-6E8A-4147-A177-3AD203B41FA5}">
                      <a16:colId xmlns:a16="http://schemas.microsoft.com/office/drawing/2014/main" val="20000"/>
                    </a:ext>
                  </a:extLst>
                </a:gridCol>
                <a:gridCol w="6105525">
                  <a:extLst>
                    <a:ext uri="{9D8B030D-6E8A-4147-A177-3AD203B41FA5}">
                      <a16:colId xmlns:a16="http://schemas.microsoft.com/office/drawing/2014/main" val="20001"/>
                    </a:ext>
                  </a:extLst>
                </a:gridCol>
                <a:gridCol w="2714626">
                  <a:extLst>
                    <a:ext uri="{9D8B030D-6E8A-4147-A177-3AD203B41FA5}">
                      <a16:colId xmlns:a16="http://schemas.microsoft.com/office/drawing/2014/main" val="20002"/>
                    </a:ext>
                  </a:extLst>
                </a:gridCol>
              </a:tblGrid>
              <a:tr h="413809">
                <a:tc>
                  <a:txBody>
                    <a:bodyPr/>
                    <a:lstStyle/>
                    <a:p>
                      <a:pPr algn="ctr"/>
                      <a:r>
                        <a:rPr lang="da-DK" sz="1200" dirty="0">
                          <a:latin typeface="Arial" panose="020B0604020202020204" pitchFamily="34" charset="0"/>
                          <a:cs typeface="Arial" panose="020B0604020202020204" pitchFamily="34" charset="0"/>
                        </a:rPr>
                        <a:t>IT-SYSTEMER</a:t>
                      </a:r>
                      <a:r>
                        <a:rPr lang="da-DK" sz="1200" baseline="0" dirty="0">
                          <a:latin typeface="Arial" panose="020B0604020202020204" pitchFamily="34" charset="0"/>
                          <a:cs typeface="Arial" panose="020B0604020202020204" pitchFamily="34" charset="0"/>
                        </a:rPr>
                        <a:t> &amp; PROGRAMMER</a:t>
                      </a:r>
                      <a:endParaRPr lang="da-DK" sz="1200" dirty="0">
                        <a:latin typeface="Arial" panose="020B0604020202020204" pitchFamily="34" charset="0"/>
                        <a:cs typeface="Arial" panose="020B0604020202020204" pitchFamily="34" charset="0"/>
                      </a:endParaRPr>
                    </a:p>
                  </a:txBody>
                  <a:tcPr anchor="ctr">
                    <a:solidFill>
                      <a:srgbClr val="00447A"/>
                    </a:solidFill>
                  </a:tcPr>
                </a:tc>
                <a:tc>
                  <a:txBody>
                    <a:bodyPr/>
                    <a:lstStyle/>
                    <a:p>
                      <a:pPr algn="ctr"/>
                      <a:r>
                        <a:rPr lang="da-DK" sz="1200" dirty="0">
                          <a:latin typeface="Arial" panose="020B0604020202020204" pitchFamily="34" charset="0"/>
                          <a:cs typeface="Arial" panose="020B0604020202020204" pitchFamily="34" charset="0"/>
                        </a:rPr>
                        <a:t>BESKRIVELSE</a:t>
                      </a:r>
                    </a:p>
                  </a:txBody>
                  <a:tcPr anchor="ctr">
                    <a:solidFill>
                      <a:srgbClr val="00447A"/>
                    </a:solidFill>
                  </a:tcPr>
                </a:tc>
                <a:tc>
                  <a:txBody>
                    <a:bodyPr/>
                    <a:lstStyle/>
                    <a:p>
                      <a:pPr algn="ctr"/>
                      <a:r>
                        <a:rPr lang="da-DK" sz="1200" dirty="0">
                          <a:latin typeface="Arial" panose="020B0604020202020204" pitchFamily="34" charset="0"/>
                          <a:cs typeface="Arial" panose="020B0604020202020204" pitchFamily="34" charset="0"/>
                        </a:rPr>
                        <a:t>ANBEFALING</a:t>
                      </a:r>
                      <a:r>
                        <a:rPr lang="da-DK" sz="1200" baseline="0" dirty="0">
                          <a:latin typeface="Arial" panose="020B0604020202020204" pitchFamily="34" charset="0"/>
                          <a:cs typeface="Arial" panose="020B0604020202020204" pitchFamily="34" charset="0"/>
                        </a:rPr>
                        <a:t> TIL INTRODUKTION</a:t>
                      </a:r>
                      <a:endParaRPr lang="da-DK" sz="1200" dirty="0">
                        <a:latin typeface="Arial" panose="020B0604020202020204" pitchFamily="34" charset="0"/>
                        <a:cs typeface="Arial" panose="020B0604020202020204" pitchFamily="34" charset="0"/>
                      </a:endParaRPr>
                    </a:p>
                  </a:txBody>
                  <a:tcPr anchor="ctr">
                    <a:solidFill>
                      <a:srgbClr val="00447A"/>
                    </a:solidFill>
                  </a:tcPr>
                </a:tc>
                <a:extLst>
                  <a:ext uri="{0D108BD9-81ED-4DB2-BD59-A6C34878D82A}">
                    <a16:rowId xmlns:a16="http://schemas.microsoft.com/office/drawing/2014/main" val="10000"/>
                  </a:ext>
                </a:extLst>
              </a:tr>
              <a:tr h="360000">
                <a:tc>
                  <a:txBody>
                    <a:bodyPr/>
                    <a:lstStyle/>
                    <a:p>
                      <a:pPr algn="ctr"/>
                      <a:r>
                        <a:rPr lang="da-DK" sz="1200" b="0" dirty="0">
                          <a:solidFill>
                            <a:srgbClr val="00447A"/>
                          </a:solidFill>
                          <a:latin typeface="Arial" panose="020B0604020202020204" pitchFamily="34" charset="0"/>
                          <a:cs typeface="Arial" panose="020B0604020202020204" pitchFamily="34" charset="0"/>
                        </a:rPr>
                        <a:t>Outlook</a:t>
                      </a:r>
                    </a:p>
                  </a:txBody>
                  <a:tcPr anchor="ctr">
                    <a:solidFill>
                      <a:srgbClr val="ACC0D1"/>
                    </a:solidFill>
                  </a:tcPr>
                </a:tc>
                <a:tc>
                  <a:txBody>
                    <a:bodyPr/>
                    <a:lstStyle/>
                    <a:p>
                      <a:r>
                        <a:rPr lang="da-DK" sz="1200" dirty="0">
                          <a:solidFill>
                            <a:srgbClr val="00447A"/>
                          </a:solidFill>
                          <a:latin typeface="Arial" panose="020B0604020202020204" pitchFamily="34" charset="0"/>
                          <a:cs typeface="Arial" panose="020B0604020202020204" pitchFamily="34" charset="0"/>
                        </a:rPr>
                        <a:t>Nyborg</a:t>
                      </a:r>
                      <a:r>
                        <a:rPr lang="da-DK" sz="1200" baseline="0" dirty="0">
                          <a:solidFill>
                            <a:srgbClr val="00447A"/>
                          </a:solidFill>
                          <a:latin typeface="Arial" panose="020B0604020202020204" pitchFamily="34" charset="0"/>
                          <a:cs typeface="Arial" panose="020B0604020202020204" pitchFamily="34" charset="0"/>
                        </a:rPr>
                        <a:t> Kommunes mail og mødebookingssystem</a:t>
                      </a:r>
                      <a:endParaRPr lang="da-DK" sz="1200" dirty="0">
                        <a:solidFill>
                          <a:srgbClr val="00447A"/>
                        </a:solidFill>
                        <a:latin typeface="Arial" panose="020B0604020202020204" pitchFamily="34" charset="0"/>
                        <a:cs typeface="Arial" panose="020B0604020202020204" pitchFamily="34" charset="0"/>
                      </a:endParaRPr>
                    </a:p>
                  </a:txBody>
                  <a:tcPr anchor="ctr">
                    <a:solidFill>
                      <a:srgbClr val="ACC0D1"/>
                    </a:solidFill>
                  </a:tcPr>
                </a:tc>
                <a:tc>
                  <a:txBody>
                    <a:bodyPr/>
                    <a:lstStyle/>
                    <a:p>
                      <a:r>
                        <a:rPr lang="da-DK" sz="1200" dirty="0">
                          <a:solidFill>
                            <a:srgbClr val="00447A"/>
                          </a:solidFill>
                          <a:latin typeface="Arial" panose="020B0604020202020204" pitchFamily="34" charset="0"/>
                          <a:cs typeface="Arial" panose="020B0604020202020204" pitchFamily="34" charset="0"/>
                        </a:rPr>
                        <a:t>Du</a:t>
                      </a:r>
                      <a:r>
                        <a:rPr lang="da-DK" sz="1200" baseline="0" dirty="0">
                          <a:solidFill>
                            <a:srgbClr val="00447A"/>
                          </a:solidFill>
                          <a:latin typeface="Arial" panose="020B0604020202020204" pitchFamily="34" charset="0"/>
                          <a:cs typeface="Arial" panose="020B0604020202020204" pitchFamily="34" charset="0"/>
                        </a:rPr>
                        <a:t> </a:t>
                      </a:r>
                      <a:r>
                        <a:rPr lang="da-DK" sz="1200" dirty="0">
                          <a:solidFill>
                            <a:srgbClr val="00447A"/>
                          </a:solidFill>
                          <a:latin typeface="Arial" panose="020B0604020202020204" pitchFamily="34" charset="0"/>
                          <a:cs typeface="Arial" panose="020B0604020202020204" pitchFamily="34" charset="0"/>
                        </a:rPr>
                        <a:t>undersøger</a:t>
                      </a:r>
                      <a:r>
                        <a:rPr lang="da-DK" sz="1200" baseline="0" dirty="0">
                          <a:solidFill>
                            <a:srgbClr val="00447A"/>
                          </a:solidFill>
                          <a:latin typeface="Arial" panose="020B0604020202020204" pitchFamily="34" charset="0"/>
                          <a:cs typeface="Arial" panose="020B0604020202020204" pitchFamily="34" charset="0"/>
                        </a:rPr>
                        <a:t> selv</a:t>
                      </a:r>
                      <a:endParaRPr lang="da-DK" sz="1200" dirty="0">
                        <a:solidFill>
                          <a:srgbClr val="00447A"/>
                        </a:solidFill>
                        <a:latin typeface="Arial" panose="020B0604020202020204" pitchFamily="34" charset="0"/>
                        <a:cs typeface="Arial" panose="020B0604020202020204" pitchFamily="34" charset="0"/>
                      </a:endParaRPr>
                    </a:p>
                  </a:txBody>
                  <a:tcPr anchor="ctr">
                    <a:solidFill>
                      <a:srgbClr val="ACC0D1"/>
                    </a:solidFill>
                  </a:tcPr>
                </a:tc>
                <a:extLst>
                  <a:ext uri="{0D108BD9-81ED-4DB2-BD59-A6C34878D82A}">
                    <a16:rowId xmlns:a16="http://schemas.microsoft.com/office/drawing/2014/main" val="10001"/>
                  </a:ext>
                </a:extLst>
              </a:tr>
              <a:tr h="360000">
                <a:tc>
                  <a:txBody>
                    <a:bodyPr/>
                    <a:lstStyle/>
                    <a:p>
                      <a:pPr algn="ctr"/>
                      <a:r>
                        <a:rPr lang="da-DK" sz="1200" dirty="0">
                          <a:solidFill>
                            <a:srgbClr val="00447A"/>
                          </a:solidFill>
                          <a:latin typeface="Arial" panose="020B0604020202020204" pitchFamily="34" charset="0"/>
                          <a:cs typeface="Arial" panose="020B0604020202020204" pitchFamily="34" charset="0"/>
                        </a:rPr>
                        <a:t>Prisme</a:t>
                      </a:r>
                    </a:p>
                  </a:txBody>
                  <a:tcPr anchor="ctr">
                    <a:solidFill>
                      <a:schemeClr val="bg1">
                        <a:lumMod val="95000"/>
                      </a:schemeClr>
                    </a:solidFill>
                  </a:tcPr>
                </a:tc>
                <a:tc>
                  <a:txBody>
                    <a:bodyPr/>
                    <a:lstStyle/>
                    <a:p>
                      <a:r>
                        <a:rPr lang="da-DK" sz="1200" dirty="0">
                          <a:solidFill>
                            <a:srgbClr val="00447A"/>
                          </a:solidFill>
                          <a:latin typeface="Arial" panose="020B0604020202020204" pitchFamily="34" charset="0"/>
                          <a:cs typeface="Arial" panose="020B0604020202020204" pitchFamily="34" charset="0"/>
                        </a:rPr>
                        <a:t>Økonomisystem</a:t>
                      </a:r>
                    </a:p>
                  </a:txBody>
                  <a:tcPr anchor="ctr">
                    <a:solidFill>
                      <a:schemeClr val="bg1">
                        <a:lumMod val="95000"/>
                      </a:schemeClr>
                    </a:solidFill>
                  </a:tcPr>
                </a:tc>
                <a:tc>
                  <a:txBody>
                    <a:bodyPr/>
                    <a:lstStyle/>
                    <a:p>
                      <a:r>
                        <a:rPr lang="da-DK" sz="1200" dirty="0">
                          <a:solidFill>
                            <a:srgbClr val="00447A"/>
                          </a:solidFill>
                          <a:latin typeface="Arial" panose="020B0604020202020204" pitchFamily="34" charset="0"/>
                          <a:cs typeface="Arial" panose="020B0604020202020204" pitchFamily="34" charset="0"/>
                        </a:rPr>
                        <a:t>Sidemandsoplæring</a:t>
                      </a:r>
                    </a:p>
                  </a:txBody>
                  <a:tcPr anchor="ctr">
                    <a:solidFill>
                      <a:schemeClr val="bg1">
                        <a:lumMod val="95000"/>
                      </a:schemeClr>
                    </a:solidFill>
                  </a:tcPr>
                </a:tc>
                <a:extLst>
                  <a:ext uri="{0D108BD9-81ED-4DB2-BD59-A6C34878D82A}">
                    <a16:rowId xmlns:a16="http://schemas.microsoft.com/office/drawing/2014/main" val="10002"/>
                  </a:ext>
                </a:extLst>
              </a:tr>
              <a:tr h="360000">
                <a:tc>
                  <a:txBody>
                    <a:bodyPr/>
                    <a:lstStyle/>
                    <a:p>
                      <a:pPr algn="ctr"/>
                      <a:r>
                        <a:rPr lang="da-DK" sz="1200" dirty="0">
                          <a:solidFill>
                            <a:srgbClr val="00447A"/>
                          </a:solidFill>
                          <a:latin typeface="Arial" panose="020B0604020202020204" pitchFamily="34" charset="0"/>
                          <a:cs typeface="Arial" panose="020B0604020202020204" pitchFamily="34" charset="0"/>
                        </a:rPr>
                        <a:t>Prisme Portal Drift</a:t>
                      </a:r>
                    </a:p>
                  </a:txBody>
                  <a:tcPr anchor="ctr">
                    <a:solidFill>
                      <a:srgbClr val="ACC0D1"/>
                    </a:solidFill>
                  </a:tcPr>
                </a:tc>
                <a:tc>
                  <a:txBody>
                    <a:bodyPr/>
                    <a:lstStyle/>
                    <a:p>
                      <a:r>
                        <a:rPr lang="da-DK" sz="1200" dirty="0">
                          <a:solidFill>
                            <a:srgbClr val="00447A"/>
                          </a:solidFill>
                          <a:latin typeface="Arial" panose="020B0604020202020204" pitchFamily="34" charset="0"/>
                          <a:cs typeface="Arial" panose="020B0604020202020204" pitchFamily="34" charset="0"/>
                        </a:rPr>
                        <a:t>Fælles</a:t>
                      </a:r>
                      <a:r>
                        <a:rPr lang="da-DK" sz="1200" baseline="0" dirty="0">
                          <a:solidFill>
                            <a:srgbClr val="00447A"/>
                          </a:solidFill>
                          <a:latin typeface="Arial" panose="020B0604020202020204" pitchFamily="34" charset="0"/>
                          <a:cs typeface="Arial" panose="020B0604020202020204" pitchFamily="34" charset="0"/>
                        </a:rPr>
                        <a:t> indkøbsportal med information om indkøbsaftaler</a:t>
                      </a:r>
                      <a:endParaRPr lang="da-DK" sz="1200" dirty="0">
                        <a:solidFill>
                          <a:srgbClr val="00447A"/>
                        </a:solidFill>
                        <a:latin typeface="Arial" panose="020B0604020202020204" pitchFamily="34" charset="0"/>
                        <a:cs typeface="Arial" panose="020B0604020202020204" pitchFamily="34" charset="0"/>
                      </a:endParaRPr>
                    </a:p>
                  </a:txBody>
                  <a:tcPr anchor="ctr">
                    <a:solidFill>
                      <a:srgbClr val="ACC0D1"/>
                    </a:solidFill>
                  </a:tcPr>
                </a:tc>
                <a:tc>
                  <a:txBody>
                    <a:bodyPr/>
                    <a:lstStyle/>
                    <a:p>
                      <a:r>
                        <a:rPr lang="da-DK" sz="1200" dirty="0">
                          <a:solidFill>
                            <a:srgbClr val="00447A"/>
                          </a:solidFill>
                          <a:latin typeface="Arial" panose="020B0604020202020204" pitchFamily="34" charset="0"/>
                          <a:cs typeface="Arial" panose="020B0604020202020204" pitchFamily="34" charset="0"/>
                        </a:rPr>
                        <a:t>Sidemandsoplæring</a:t>
                      </a:r>
                    </a:p>
                  </a:txBody>
                  <a:tcPr anchor="ctr">
                    <a:solidFill>
                      <a:srgbClr val="ACC0D1"/>
                    </a:solidFill>
                  </a:tcPr>
                </a:tc>
                <a:extLst>
                  <a:ext uri="{0D108BD9-81ED-4DB2-BD59-A6C34878D82A}">
                    <a16:rowId xmlns:a16="http://schemas.microsoft.com/office/drawing/2014/main" val="10003"/>
                  </a:ext>
                </a:extLst>
              </a:tr>
              <a:tr h="360000">
                <a:tc>
                  <a:txBody>
                    <a:bodyPr/>
                    <a:lstStyle/>
                    <a:p>
                      <a:pPr algn="ctr"/>
                      <a:r>
                        <a:rPr lang="da-DK" sz="1200" dirty="0">
                          <a:solidFill>
                            <a:srgbClr val="00447A"/>
                          </a:solidFill>
                          <a:latin typeface="Arial" panose="020B0604020202020204" pitchFamily="34" charset="0"/>
                          <a:cs typeface="Arial" panose="020B0604020202020204" pitchFamily="34" charset="0"/>
                        </a:rPr>
                        <a:t>Silkeborg Data og Personaleweb</a:t>
                      </a:r>
                    </a:p>
                  </a:txBody>
                  <a:tcPr anchor="ctr">
                    <a:solidFill>
                      <a:schemeClr val="bg1">
                        <a:lumMod val="95000"/>
                      </a:schemeClr>
                    </a:solidFill>
                  </a:tcPr>
                </a:tc>
                <a:tc>
                  <a:txBody>
                    <a:bodyPr/>
                    <a:lstStyle/>
                    <a:p>
                      <a:r>
                        <a:rPr lang="da-DK" sz="1200" dirty="0">
                          <a:solidFill>
                            <a:srgbClr val="00447A"/>
                          </a:solidFill>
                          <a:latin typeface="Arial" panose="020B0604020202020204" pitchFamily="34" charset="0"/>
                          <a:cs typeface="Arial" panose="020B0604020202020204" pitchFamily="34" charset="0"/>
                        </a:rPr>
                        <a:t>Løn-</a:t>
                      </a:r>
                      <a:r>
                        <a:rPr lang="da-DK" sz="1200" baseline="0" dirty="0">
                          <a:solidFill>
                            <a:srgbClr val="00447A"/>
                          </a:solidFill>
                          <a:latin typeface="Arial" panose="020B0604020202020204" pitchFamily="34" charset="0"/>
                          <a:cs typeface="Arial" panose="020B0604020202020204" pitchFamily="34" charset="0"/>
                        </a:rPr>
                        <a:t> og vagtplansystemer til registrering af bl.a. ferie og fravær </a:t>
                      </a:r>
                      <a:endParaRPr lang="da-DK" sz="1200" dirty="0">
                        <a:solidFill>
                          <a:srgbClr val="00447A"/>
                        </a:solidFill>
                        <a:latin typeface="Arial" panose="020B0604020202020204" pitchFamily="34" charset="0"/>
                        <a:cs typeface="Arial" panose="020B0604020202020204" pitchFamily="34" charset="0"/>
                      </a:endParaRPr>
                    </a:p>
                  </a:txBody>
                  <a:tcPr anchor="ctr">
                    <a:solidFill>
                      <a:schemeClr val="bg1">
                        <a:lumMod val="95000"/>
                      </a:schemeClr>
                    </a:solidFill>
                  </a:tcPr>
                </a:tc>
                <a:tc>
                  <a:txBody>
                    <a:bodyPr/>
                    <a:lstStyle/>
                    <a:p>
                      <a:r>
                        <a:rPr lang="da-DK" sz="1200" dirty="0">
                          <a:solidFill>
                            <a:srgbClr val="00447A"/>
                          </a:solidFill>
                          <a:latin typeface="Arial" panose="020B0604020202020204" pitchFamily="34" charset="0"/>
                          <a:cs typeface="Arial" panose="020B0604020202020204" pitchFamily="34" charset="0"/>
                        </a:rPr>
                        <a:t>Sidemandsoplæring</a:t>
                      </a:r>
                    </a:p>
                  </a:txBody>
                  <a:tcPr anchor="ctr">
                    <a:solidFill>
                      <a:schemeClr val="bg1">
                        <a:lumMod val="95000"/>
                      </a:schemeClr>
                    </a:solidFill>
                  </a:tcPr>
                </a:tc>
                <a:extLst>
                  <a:ext uri="{0D108BD9-81ED-4DB2-BD59-A6C34878D82A}">
                    <a16:rowId xmlns:a16="http://schemas.microsoft.com/office/drawing/2014/main" val="10004"/>
                  </a:ext>
                </a:extLst>
              </a:tr>
              <a:tr h="360000">
                <a:tc>
                  <a:txBody>
                    <a:bodyPr/>
                    <a:lstStyle/>
                    <a:p>
                      <a:pPr algn="ctr"/>
                      <a:r>
                        <a:rPr lang="da-DK" sz="1200" dirty="0">
                          <a:solidFill>
                            <a:srgbClr val="00447A"/>
                          </a:solidFill>
                          <a:latin typeface="Arial" panose="020B0604020202020204" pitchFamily="34" charset="0"/>
                          <a:cs typeface="Arial" panose="020B0604020202020204" pitchFamily="34" charset="0"/>
                        </a:rPr>
                        <a:t>KMD</a:t>
                      </a:r>
                      <a:r>
                        <a:rPr lang="da-DK" sz="1200" baseline="0" dirty="0">
                          <a:solidFill>
                            <a:srgbClr val="00447A"/>
                          </a:solidFill>
                          <a:latin typeface="Arial" panose="020B0604020202020204" pitchFamily="34" charset="0"/>
                          <a:cs typeface="Arial" panose="020B0604020202020204" pitchFamily="34" charset="0"/>
                        </a:rPr>
                        <a:t> Nova</a:t>
                      </a:r>
                      <a:endParaRPr lang="da-DK" sz="1200" dirty="0">
                        <a:solidFill>
                          <a:srgbClr val="00447A"/>
                        </a:solidFill>
                        <a:latin typeface="Arial" panose="020B0604020202020204" pitchFamily="34" charset="0"/>
                        <a:cs typeface="Arial" panose="020B0604020202020204" pitchFamily="34" charset="0"/>
                      </a:endParaRPr>
                    </a:p>
                  </a:txBody>
                  <a:tcPr anchor="ctr">
                    <a:solidFill>
                      <a:srgbClr val="ACC0D1"/>
                    </a:solidFill>
                  </a:tcPr>
                </a:tc>
                <a:tc>
                  <a:txBody>
                    <a:bodyPr/>
                    <a:lstStyle/>
                    <a:p>
                      <a:r>
                        <a:rPr lang="da-DK" sz="1200" dirty="0">
                          <a:solidFill>
                            <a:srgbClr val="00447A"/>
                          </a:solidFill>
                          <a:latin typeface="Arial" panose="020B0604020202020204" pitchFamily="34" charset="0"/>
                          <a:cs typeface="Arial" panose="020B0604020202020204" pitchFamily="34" charset="0"/>
                        </a:rPr>
                        <a:t>Journaliseringssystem</a:t>
                      </a:r>
                      <a:r>
                        <a:rPr lang="da-DK" sz="1200" baseline="0" dirty="0">
                          <a:solidFill>
                            <a:srgbClr val="00447A"/>
                          </a:solidFill>
                          <a:latin typeface="Arial" panose="020B0604020202020204" pitchFamily="34" charset="0"/>
                          <a:cs typeface="Arial" panose="020B0604020202020204" pitchFamily="34" charset="0"/>
                        </a:rPr>
                        <a:t> til elektronisk sags- og dokumenthåndtering og personalesager</a:t>
                      </a:r>
                      <a:endParaRPr lang="da-DK" sz="1200" dirty="0">
                        <a:solidFill>
                          <a:srgbClr val="00447A"/>
                        </a:solidFill>
                        <a:latin typeface="Arial" panose="020B0604020202020204" pitchFamily="34" charset="0"/>
                        <a:cs typeface="Arial" panose="020B0604020202020204" pitchFamily="34" charset="0"/>
                      </a:endParaRPr>
                    </a:p>
                  </a:txBody>
                  <a:tcPr anchor="ctr">
                    <a:solidFill>
                      <a:srgbClr val="ACC0D1"/>
                    </a:solidFill>
                  </a:tcPr>
                </a:tc>
                <a:tc>
                  <a:txBody>
                    <a:bodyPr/>
                    <a:lstStyle/>
                    <a:p>
                      <a:r>
                        <a:rPr lang="da-DK" sz="1200">
                          <a:solidFill>
                            <a:srgbClr val="00447A"/>
                          </a:solidFill>
                          <a:latin typeface="Arial" panose="020B0604020202020204" pitchFamily="34" charset="0"/>
                          <a:cs typeface="Arial" panose="020B0604020202020204" pitchFamily="34" charset="0"/>
                        </a:rPr>
                        <a:t>Kursus, der tilmeldes via Plan2Learn</a:t>
                      </a:r>
                      <a:endParaRPr lang="da-DK" sz="1200" dirty="0">
                        <a:solidFill>
                          <a:srgbClr val="00447A"/>
                        </a:solidFill>
                        <a:latin typeface="Arial" panose="020B0604020202020204" pitchFamily="34" charset="0"/>
                        <a:cs typeface="Arial" panose="020B0604020202020204" pitchFamily="34" charset="0"/>
                      </a:endParaRPr>
                    </a:p>
                  </a:txBody>
                  <a:tcPr anchor="ctr">
                    <a:solidFill>
                      <a:srgbClr val="ACC0D1"/>
                    </a:solidFill>
                  </a:tcPr>
                </a:tc>
                <a:extLst>
                  <a:ext uri="{0D108BD9-81ED-4DB2-BD59-A6C34878D82A}">
                    <a16:rowId xmlns:a16="http://schemas.microsoft.com/office/drawing/2014/main" val="10005"/>
                  </a:ext>
                </a:extLst>
              </a:tr>
              <a:tr h="360000">
                <a:tc>
                  <a:txBody>
                    <a:bodyPr/>
                    <a:lstStyle/>
                    <a:p>
                      <a:pPr algn="ctr"/>
                      <a:r>
                        <a:rPr lang="da-DK" sz="1200" dirty="0">
                          <a:solidFill>
                            <a:srgbClr val="00447A"/>
                          </a:solidFill>
                          <a:latin typeface="Arial" panose="020B0604020202020204" pitchFamily="34" charset="0"/>
                          <a:cs typeface="Arial" panose="020B0604020202020204" pitchFamily="34" charset="0"/>
                        </a:rPr>
                        <a:t>Schultz</a:t>
                      </a:r>
                    </a:p>
                  </a:txBody>
                  <a:tcPr anchor="ctr">
                    <a:solidFill>
                      <a:schemeClr val="bg1">
                        <a:lumMod val="95000"/>
                      </a:schemeClr>
                    </a:solidFill>
                  </a:tcPr>
                </a:tc>
                <a:tc>
                  <a:txBody>
                    <a:bodyPr/>
                    <a:lstStyle/>
                    <a:p>
                      <a:r>
                        <a:rPr lang="da-DK" sz="1200" dirty="0">
                          <a:solidFill>
                            <a:srgbClr val="00447A"/>
                          </a:solidFill>
                          <a:latin typeface="Arial" panose="020B0604020202020204" pitchFamily="34" charset="0"/>
                          <a:cs typeface="Arial" panose="020B0604020202020204" pitchFamily="34" charset="0"/>
                        </a:rPr>
                        <a:t>Her finder du</a:t>
                      </a:r>
                      <a:r>
                        <a:rPr lang="da-DK" sz="1200" baseline="0" dirty="0">
                          <a:solidFill>
                            <a:srgbClr val="00447A"/>
                          </a:solidFill>
                          <a:latin typeface="Arial" panose="020B0604020202020204" pitchFamily="34" charset="0"/>
                          <a:cs typeface="Arial" panose="020B0604020202020204" pitchFamily="34" charset="0"/>
                        </a:rPr>
                        <a:t> overenskomster, forhåndsaftaler og arbejdstidsaftaler</a:t>
                      </a:r>
                      <a:endParaRPr lang="da-DK" sz="1200" dirty="0">
                        <a:solidFill>
                          <a:srgbClr val="00447A"/>
                        </a:solidFill>
                        <a:latin typeface="Arial" panose="020B0604020202020204" pitchFamily="34" charset="0"/>
                        <a:cs typeface="Arial" panose="020B0604020202020204" pitchFamily="34" charset="0"/>
                      </a:endParaRPr>
                    </a:p>
                  </a:txBody>
                  <a:tcPr anchor="ctr">
                    <a:solidFill>
                      <a:schemeClr val="bg1">
                        <a:lumMod val="95000"/>
                      </a:schemeClr>
                    </a:solidFill>
                  </a:tcPr>
                </a:tc>
                <a:tc>
                  <a:txBody>
                    <a:bodyPr/>
                    <a:lstStyle/>
                    <a:p>
                      <a:r>
                        <a:rPr lang="da-DK" sz="1200" dirty="0">
                          <a:solidFill>
                            <a:srgbClr val="00447A"/>
                          </a:solidFill>
                          <a:latin typeface="Arial" panose="020B0604020202020204" pitchFamily="34" charset="0"/>
                          <a:cs typeface="Arial" panose="020B0604020202020204" pitchFamily="34" charset="0"/>
                        </a:rPr>
                        <a:t>Sidemandsoplæring</a:t>
                      </a:r>
                    </a:p>
                  </a:txBody>
                  <a:tcPr anchor="ctr">
                    <a:solidFill>
                      <a:schemeClr val="bg1">
                        <a:lumMod val="95000"/>
                      </a:schemeClr>
                    </a:solidFill>
                  </a:tcPr>
                </a:tc>
                <a:extLst>
                  <a:ext uri="{0D108BD9-81ED-4DB2-BD59-A6C34878D82A}">
                    <a16:rowId xmlns:a16="http://schemas.microsoft.com/office/drawing/2014/main" val="10006"/>
                  </a:ext>
                </a:extLst>
              </a:tr>
              <a:tr h="360000">
                <a:tc>
                  <a:txBody>
                    <a:bodyPr/>
                    <a:lstStyle/>
                    <a:p>
                      <a:pPr algn="ctr"/>
                      <a:r>
                        <a:rPr lang="da-DK" sz="1200" dirty="0">
                          <a:solidFill>
                            <a:srgbClr val="00447A"/>
                          </a:solidFill>
                          <a:latin typeface="Arial" panose="020B0604020202020204" pitchFamily="34" charset="0"/>
                          <a:cs typeface="Arial" panose="020B0604020202020204" pitchFamily="34" charset="0"/>
                        </a:rPr>
                        <a:t>Nyborg Intranet</a:t>
                      </a:r>
                    </a:p>
                  </a:txBody>
                  <a:tcPr anchor="ctr">
                    <a:solidFill>
                      <a:srgbClr val="ACC0D1"/>
                    </a:solidFill>
                  </a:tcPr>
                </a:tc>
                <a:tc>
                  <a:txBody>
                    <a:bodyPr/>
                    <a:lstStyle/>
                    <a:p>
                      <a:r>
                        <a:rPr lang="da-DK" sz="1200" dirty="0">
                          <a:solidFill>
                            <a:srgbClr val="00447A"/>
                          </a:solidFill>
                          <a:latin typeface="Arial" panose="020B0604020202020204" pitchFamily="34" charset="0"/>
                          <a:cs typeface="Arial" panose="020B0604020202020204" pitchFamily="34" charset="0"/>
                        </a:rPr>
                        <a:t>Intranet med information, nyheder,</a:t>
                      </a:r>
                      <a:r>
                        <a:rPr lang="da-DK" sz="1200" baseline="0" dirty="0">
                          <a:solidFill>
                            <a:srgbClr val="00447A"/>
                          </a:solidFill>
                          <a:latin typeface="Arial" panose="020B0604020202020204" pitchFamily="34" charset="0"/>
                          <a:cs typeface="Arial" panose="020B0604020202020204" pitchFamily="34" charset="0"/>
                        </a:rPr>
                        <a:t> </a:t>
                      </a:r>
                      <a:r>
                        <a:rPr lang="da-DK" sz="1200" dirty="0">
                          <a:solidFill>
                            <a:srgbClr val="00447A"/>
                          </a:solidFill>
                          <a:latin typeface="Arial" panose="020B0604020202020204" pitchFamily="34" charset="0"/>
                          <a:cs typeface="Arial" panose="020B0604020202020204" pitchFamily="34" charset="0"/>
                        </a:rPr>
                        <a:t>værktøjer og selvbetjeningsløsninger </a:t>
                      </a:r>
                    </a:p>
                  </a:txBody>
                  <a:tcPr anchor="ctr">
                    <a:solidFill>
                      <a:srgbClr val="ACC0D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dirty="0">
                          <a:solidFill>
                            <a:srgbClr val="00447A"/>
                          </a:solidFill>
                          <a:latin typeface="Arial" panose="020B0604020202020204" pitchFamily="34" charset="0"/>
                          <a:cs typeface="Arial" panose="020B0604020202020204" pitchFamily="34" charset="0"/>
                        </a:rPr>
                        <a:t>Du</a:t>
                      </a:r>
                      <a:r>
                        <a:rPr lang="da-DK" sz="1200" baseline="0" dirty="0">
                          <a:solidFill>
                            <a:srgbClr val="00447A"/>
                          </a:solidFill>
                          <a:latin typeface="Arial" panose="020B0604020202020204" pitchFamily="34" charset="0"/>
                          <a:cs typeface="Arial" panose="020B0604020202020204" pitchFamily="34" charset="0"/>
                        </a:rPr>
                        <a:t> </a:t>
                      </a:r>
                      <a:r>
                        <a:rPr lang="da-DK" sz="1200" dirty="0">
                          <a:solidFill>
                            <a:srgbClr val="00447A"/>
                          </a:solidFill>
                          <a:latin typeface="Arial" panose="020B0604020202020204" pitchFamily="34" charset="0"/>
                          <a:cs typeface="Arial" panose="020B0604020202020204" pitchFamily="34" charset="0"/>
                        </a:rPr>
                        <a:t>undersøger</a:t>
                      </a:r>
                      <a:r>
                        <a:rPr lang="da-DK" sz="1200" baseline="0" dirty="0">
                          <a:solidFill>
                            <a:srgbClr val="00447A"/>
                          </a:solidFill>
                          <a:latin typeface="Arial" panose="020B0604020202020204" pitchFamily="34" charset="0"/>
                          <a:cs typeface="Arial" panose="020B0604020202020204" pitchFamily="34" charset="0"/>
                        </a:rPr>
                        <a:t> selv</a:t>
                      </a:r>
                      <a:endParaRPr lang="da-DK" sz="1200" dirty="0">
                        <a:solidFill>
                          <a:srgbClr val="00447A"/>
                        </a:solidFill>
                        <a:latin typeface="Arial" panose="020B0604020202020204" pitchFamily="34" charset="0"/>
                        <a:cs typeface="Arial" panose="020B0604020202020204" pitchFamily="34" charset="0"/>
                      </a:endParaRPr>
                    </a:p>
                  </a:txBody>
                  <a:tcPr anchor="ctr">
                    <a:solidFill>
                      <a:srgbClr val="ACC0D1"/>
                    </a:solidFill>
                  </a:tcPr>
                </a:tc>
                <a:extLst>
                  <a:ext uri="{0D108BD9-81ED-4DB2-BD59-A6C34878D82A}">
                    <a16:rowId xmlns:a16="http://schemas.microsoft.com/office/drawing/2014/main" val="10007"/>
                  </a:ext>
                </a:extLst>
              </a:tr>
              <a:tr h="360000">
                <a:tc>
                  <a:txBody>
                    <a:bodyPr/>
                    <a:lstStyle/>
                    <a:p>
                      <a:pPr algn="ctr"/>
                      <a:r>
                        <a:rPr lang="da-DK" sz="1200" dirty="0">
                          <a:solidFill>
                            <a:srgbClr val="00447A"/>
                          </a:solidFill>
                          <a:latin typeface="Arial" panose="020B0604020202020204" pitchFamily="34" charset="0"/>
                          <a:cs typeface="Arial" panose="020B0604020202020204" pitchFamily="34" charset="0"/>
                        </a:rPr>
                        <a:t>Plan2Learn</a:t>
                      </a:r>
                    </a:p>
                  </a:txBody>
                  <a:tcPr anchor="ctr">
                    <a:solidFill>
                      <a:schemeClr val="bg1">
                        <a:lumMod val="95000"/>
                      </a:schemeClr>
                    </a:solidFill>
                  </a:tcPr>
                </a:tc>
                <a:tc>
                  <a:txBody>
                    <a:bodyPr/>
                    <a:lstStyle/>
                    <a:p>
                      <a:r>
                        <a:rPr lang="da-DK" sz="1200" dirty="0">
                          <a:solidFill>
                            <a:srgbClr val="00447A"/>
                          </a:solidFill>
                          <a:latin typeface="Arial" panose="020B0604020202020204" pitchFamily="34" charset="0"/>
                          <a:cs typeface="Arial" panose="020B0604020202020204" pitchFamily="34" charset="0"/>
                        </a:rPr>
                        <a:t>System</a:t>
                      </a:r>
                      <a:r>
                        <a:rPr lang="da-DK" sz="1200" baseline="0" dirty="0">
                          <a:solidFill>
                            <a:srgbClr val="00447A"/>
                          </a:solidFill>
                          <a:latin typeface="Arial" panose="020B0604020202020204" pitchFamily="34" charset="0"/>
                          <a:cs typeface="Arial" panose="020B0604020202020204" pitchFamily="34" charset="0"/>
                        </a:rPr>
                        <a:t> til booking af kurser og arrangementer</a:t>
                      </a:r>
                      <a:endParaRPr lang="da-DK" sz="1200" dirty="0">
                        <a:solidFill>
                          <a:srgbClr val="00447A"/>
                        </a:solidFill>
                        <a:latin typeface="Arial" panose="020B0604020202020204" pitchFamily="34" charset="0"/>
                        <a:cs typeface="Arial" panose="020B0604020202020204" pitchFamily="34" charset="0"/>
                      </a:endParaRPr>
                    </a:p>
                  </a:txBody>
                  <a:tcPr anchor="ctr">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a-DK" sz="1200" dirty="0">
                          <a:solidFill>
                            <a:srgbClr val="00447A"/>
                          </a:solidFill>
                          <a:latin typeface="Arial" panose="020B0604020202020204" pitchFamily="34" charset="0"/>
                          <a:cs typeface="Arial" panose="020B0604020202020204" pitchFamily="34" charset="0"/>
                        </a:rPr>
                        <a:t>Du</a:t>
                      </a:r>
                      <a:r>
                        <a:rPr lang="da-DK" sz="1200" baseline="0" dirty="0">
                          <a:solidFill>
                            <a:srgbClr val="00447A"/>
                          </a:solidFill>
                          <a:latin typeface="Arial" panose="020B0604020202020204" pitchFamily="34" charset="0"/>
                          <a:cs typeface="Arial" panose="020B0604020202020204" pitchFamily="34" charset="0"/>
                        </a:rPr>
                        <a:t> </a:t>
                      </a:r>
                      <a:r>
                        <a:rPr lang="da-DK" sz="1200" dirty="0">
                          <a:solidFill>
                            <a:srgbClr val="00447A"/>
                          </a:solidFill>
                          <a:latin typeface="Arial" panose="020B0604020202020204" pitchFamily="34" charset="0"/>
                          <a:cs typeface="Arial" panose="020B0604020202020204" pitchFamily="34" charset="0"/>
                        </a:rPr>
                        <a:t>undersøger</a:t>
                      </a:r>
                      <a:r>
                        <a:rPr lang="da-DK" sz="1200" baseline="0" dirty="0">
                          <a:solidFill>
                            <a:srgbClr val="00447A"/>
                          </a:solidFill>
                          <a:latin typeface="Arial" panose="020B0604020202020204" pitchFamily="34" charset="0"/>
                          <a:cs typeface="Arial" panose="020B0604020202020204" pitchFamily="34" charset="0"/>
                        </a:rPr>
                        <a:t> selv</a:t>
                      </a:r>
                      <a:endParaRPr lang="da-DK" sz="1200" dirty="0">
                        <a:solidFill>
                          <a:srgbClr val="00447A"/>
                        </a:solidFill>
                        <a:latin typeface="Arial" panose="020B0604020202020204" pitchFamily="34" charset="0"/>
                        <a:cs typeface="Arial" panose="020B0604020202020204" pitchFamily="34" charset="0"/>
                      </a:endParaRPr>
                    </a:p>
                  </a:txBody>
                  <a:tcPr anchor="ctr">
                    <a:solidFill>
                      <a:schemeClr val="bg1">
                        <a:lumMod val="95000"/>
                      </a:schemeClr>
                    </a:solidFill>
                  </a:tcPr>
                </a:tc>
                <a:extLst>
                  <a:ext uri="{0D108BD9-81ED-4DB2-BD59-A6C34878D82A}">
                    <a16:rowId xmlns:a16="http://schemas.microsoft.com/office/drawing/2014/main" val="10008"/>
                  </a:ext>
                </a:extLst>
              </a:tr>
              <a:tr h="360000">
                <a:tc>
                  <a:txBody>
                    <a:bodyPr/>
                    <a:lstStyle/>
                    <a:p>
                      <a:pPr algn="ctr"/>
                      <a:r>
                        <a:rPr lang="da-DK" sz="1200" dirty="0">
                          <a:solidFill>
                            <a:srgbClr val="00447A"/>
                          </a:solidFill>
                          <a:latin typeface="Arial" panose="020B0604020202020204" pitchFamily="34" charset="0"/>
                          <a:cs typeface="Arial" panose="020B0604020202020204" pitchFamily="34" charset="0"/>
                        </a:rPr>
                        <a:t>Emply</a:t>
                      </a:r>
                    </a:p>
                  </a:txBody>
                  <a:tcPr anchor="ctr">
                    <a:solidFill>
                      <a:srgbClr val="ACC0D1"/>
                    </a:solidFill>
                  </a:tcPr>
                </a:tc>
                <a:tc>
                  <a:txBody>
                    <a:bodyPr/>
                    <a:lstStyle/>
                    <a:p>
                      <a:r>
                        <a:rPr lang="da-DK" sz="1200" dirty="0">
                          <a:solidFill>
                            <a:srgbClr val="00447A"/>
                          </a:solidFill>
                          <a:latin typeface="Arial" panose="020B0604020202020204" pitchFamily="34" charset="0"/>
                          <a:cs typeface="Arial" panose="020B0604020202020204" pitchFamily="34" charset="0"/>
                        </a:rPr>
                        <a:t>Nyborg Kommunes</a:t>
                      </a:r>
                      <a:r>
                        <a:rPr lang="da-DK" sz="1200" baseline="0" dirty="0">
                          <a:solidFill>
                            <a:srgbClr val="00447A"/>
                          </a:solidFill>
                          <a:latin typeface="Arial" panose="020B0604020202020204" pitchFamily="34" charset="0"/>
                          <a:cs typeface="Arial" panose="020B0604020202020204" pitchFamily="34" charset="0"/>
                        </a:rPr>
                        <a:t> rekrutteringssystem</a:t>
                      </a:r>
                      <a:endParaRPr lang="da-DK" sz="1200" dirty="0">
                        <a:solidFill>
                          <a:srgbClr val="00447A"/>
                        </a:solidFill>
                        <a:latin typeface="Arial" panose="020B0604020202020204" pitchFamily="34" charset="0"/>
                        <a:cs typeface="Arial" panose="020B0604020202020204" pitchFamily="34" charset="0"/>
                      </a:endParaRPr>
                    </a:p>
                  </a:txBody>
                  <a:tcPr anchor="ctr">
                    <a:solidFill>
                      <a:srgbClr val="ACC0D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a-DK" sz="1200" dirty="0">
                          <a:solidFill>
                            <a:srgbClr val="00447A"/>
                          </a:solidFill>
                          <a:latin typeface="Arial" panose="020B0604020202020204" pitchFamily="34" charset="0"/>
                          <a:cs typeface="Arial" panose="020B0604020202020204" pitchFamily="34" charset="0"/>
                        </a:rPr>
                        <a:t>Sidemandsoplæring</a:t>
                      </a:r>
                    </a:p>
                  </a:txBody>
                  <a:tcPr anchor="ctr">
                    <a:solidFill>
                      <a:srgbClr val="ACC0D1"/>
                    </a:solidFill>
                  </a:tcPr>
                </a:tc>
                <a:extLst>
                  <a:ext uri="{0D108BD9-81ED-4DB2-BD59-A6C34878D82A}">
                    <a16:rowId xmlns:a16="http://schemas.microsoft.com/office/drawing/2014/main" val="10009"/>
                  </a:ext>
                </a:extLst>
              </a:tr>
            </a:tbl>
          </a:graphicData>
        </a:graphic>
      </p:graphicFrame>
      <p:sp>
        <p:nvSpPr>
          <p:cNvPr id="6" name="Tekstfelt 5"/>
          <p:cNvSpPr txBox="1"/>
          <p:nvPr/>
        </p:nvSpPr>
        <p:spPr>
          <a:xfrm>
            <a:off x="393700" y="1111921"/>
            <a:ext cx="11398250" cy="461665"/>
          </a:xfrm>
          <a:prstGeom prst="rect">
            <a:avLst/>
          </a:prstGeom>
          <a:noFill/>
        </p:spPr>
        <p:txBody>
          <a:bodyPr wrap="square" rtlCol="0">
            <a:spAutoFit/>
          </a:bodyPr>
          <a:lstStyle/>
          <a:p>
            <a:r>
              <a:rPr lang="da-DK" sz="1200" dirty="0">
                <a:solidFill>
                  <a:srgbClr val="00447A"/>
                </a:solidFill>
                <a:latin typeface="Arial" panose="020B0604020202020204" pitchFamily="34" charset="0"/>
                <a:cs typeface="Arial" panose="020B0604020202020204" pitchFamily="34" charset="0"/>
              </a:rPr>
              <a:t>I det følgende finder du en beskrivelse af de væsentlige generelle IT-systemer, du skal kende til for at kunne varetage den daglige drift og personaleledelse. Derudover vil der også være en række fagspecifikke systemer, du skal introduceres til.  </a:t>
            </a:r>
          </a:p>
        </p:txBody>
      </p:sp>
      <p:sp>
        <p:nvSpPr>
          <p:cNvPr id="7" name="Titel 1">
            <a:extLst>
              <a:ext uri="{FF2B5EF4-FFF2-40B4-BE49-F238E27FC236}">
                <a16:creationId xmlns:a16="http://schemas.microsoft.com/office/drawing/2014/main" id="{821709CC-8BA5-4B58-B12B-F58B8A600C9E}"/>
              </a:ext>
            </a:extLst>
          </p:cNvPr>
          <p:cNvSpPr txBox="1">
            <a:spLocks/>
          </p:cNvSpPr>
          <p:nvPr/>
        </p:nvSpPr>
        <p:spPr>
          <a:xfrm>
            <a:off x="0" y="296104"/>
            <a:ext cx="12192000" cy="68538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da-DK" sz="3200" b="1" dirty="0">
                <a:solidFill>
                  <a:srgbClr val="00447A"/>
                </a:solidFill>
                <a:latin typeface="Arial" panose="020B0604020202020204" pitchFamily="34" charset="0"/>
                <a:cs typeface="Arial" panose="020B0604020202020204" pitchFamily="34" charset="0"/>
              </a:rPr>
              <a:t>OVERSIGT – FÆLLES IT-SYSTEMER</a:t>
            </a:r>
            <a:endParaRPr lang="da-DK" sz="3200" b="1" i="1" dirty="0">
              <a:solidFill>
                <a:srgbClr val="00447A"/>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84879897"/>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Blankt">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12700" cap="flat" cmpd="sng" algn="ctr">
          <a:solidFill>
            <a:schemeClr val="phClr">
              <a:tint val="95000"/>
              <a:shade val="95000"/>
              <a:satMod val="120000"/>
            </a:schemeClr>
          </a:solidFill>
          <a:prstDash val="solid"/>
        </a:ln>
        <a:ln w="55000" cap="flat" cmpd="thickThin" algn="ctr">
          <a:solidFill>
            <a:schemeClr val="phClr">
              <a:tint val="90000"/>
              <a:satMod val="130000"/>
            </a:schemeClr>
          </a:solidFill>
          <a:prstDash val="solid"/>
        </a:ln>
        <a:ln w="50800" cap="flat" cmpd="sng"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ont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3964</TotalTime>
  <Words>1479</Words>
  <Application>Microsoft Office PowerPoint</Application>
  <PresentationFormat>Widescreen</PresentationFormat>
  <Paragraphs>158</Paragraphs>
  <Slides>9</Slides>
  <Notes>1</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9</vt:i4>
      </vt:variant>
    </vt:vector>
  </HeadingPairs>
  <TitlesOfParts>
    <vt:vector size="14" baseType="lpstr">
      <vt:lpstr>Arial</vt:lpstr>
      <vt:lpstr>Calibri</vt:lpstr>
      <vt:lpstr>Calibri Light</vt:lpstr>
      <vt:lpstr>Wingdings</vt:lpstr>
      <vt:lpstr>Office-tema</vt:lpstr>
      <vt:lpstr>PowerPoint-præsentation</vt:lpstr>
      <vt:lpstr>PowerPoint-præsentation</vt:lpstr>
      <vt:lpstr>ONBOARDINGPROCESSEN</vt:lpstr>
      <vt:lpstr>PowerPoint-præsentation</vt:lpstr>
      <vt:lpstr>PowerPoint-præsentation</vt:lpstr>
      <vt:lpstr>PowerPoint-præsentation</vt:lpstr>
      <vt:lpstr>PowerPoint-præsentation</vt:lpstr>
      <vt:lpstr>PowerPoint-præsentation</vt:lpstr>
      <vt:lpstr>PowerPoint-præsentation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hscj@nyborg.dk</dc:creator>
  <cp:lastModifiedBy>Heidi Schmidt Jensen</cp:lastModifiedBy>
  <cp:revision>87</cp:revision>
  <dcterms:created xsi:type="dcterms:W3CDTF">2020-04-16T11:52:43Z</dcterms:created>
  <dcterms:modified xsi:type="dcterms:W3CDTF">2025-07-07T10:37:08Z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umentReadOnly">
    <vt:lpwstr>False</vt:lpwstr>
  </property>
  <property fmtid="{D5CDD505-2E9C-101B-9397-08002B2CF9AE}" pid="3" name="IsNovaDocument">
    <vt:lpwstr>True</vt:lpwstr>
  </property>
  <property fmtid="{D5CDD505-2E9C-101B-9397-08002B2CF9AE}" pid="4" name="DocumentMetadataId">
    <vt:lpwstr>44bef97a-538a-4795-bbc7-ea270b6d0630</vt:lpwstr>
  </property>
  <property fmtid="{D5CDD505-2E9C-101B-9397-08002B2CF9AE}" pid="5" name="DocumentNumber">
    <vt:lpwstr>D2024-87479</vt:lpwstr>
  </property>
  <property fmtid="{D5CDD505-2E9C-101B-9397-08002B2CF9AE}" pid="6" name="DocumentContentId">
    <vt:lpwstr>44bef97a-538a-4795-bbc7-ea270b6d0630</vt:lpwstr>
  </property>
</Properties>
</file>